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8288000" cy="10287000"/>
  <p:notesSz cx="6858000" cy="9144000"/>
  <p:embeddedFontLst>
    <p:embeddedFont>
      <p:font typeface="Arial Bold" panose="020B0802020202020204" pitchFamily="34" charset="77"/>
      <p:regular r:id="rId15"/>
      <p:bold r:id="rId16"/>
    </p:embeddedFont>
    <p:embeddedFont>
      <p:font typeface="Arimo" panose="020B0604020202020204" pitchFamily="34" charset="0"/>
      <p:regular r:id="rId17"/>
    </p:embeddedFont>
    <p:embeddedFont>
      <p:font typeface="Arimo Bold" panose="020B0704020202020204" pitchFamily="34" charset="0"/>
      <p:regular r:id="rId18"/>
      <p:bold r:id="rId19"/>
    </p:embeddedFont>
    <p:embeddedFont>
      <p:font typeface="Tahoma" panose="020B0604030504040204" pitchFamily="34" charset="0"/>
      <p:regular r:id="rId20"/>
      <p:bold r:id="rId21"/>
    </p:embeddedFont>
    <p:embeddedFont>
      <p:font typeface="Tahoma Bold" panose="020B0804030504040204" pitchFamily="34" charset="0"/>
      <p:regular r:id="rId22"/>
      <p:bold r:id="rId23"/>
    </p:embeddedFont>
    <p:embeddedFont>
      <p:font typeface="Times New Roman Bold" panose="02030802070405020303" pitchFamily="18" charset="77"/>
      <p:regular r:id="rId24"/>
      <p:bold r:id="rId2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autoAdjust="0"/>
    <p:restoredTop sz="94626" autoAdjust="0"/>
  </p:normalViewPr>
  <p:slideViewPr>
    <p:cSldViewPr>
      <p:cViewPr varScale="1">
        <p:scale>
          <a:sx n="80" d="100"/>
          <a:sy n="80" d="100"/>
        </p:scale>
        <p:origin x="824" y="21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8.fntdata"/><Relationship Id="rId27" Type="http://schemas.openxmlformats.org/officeDocument/2006/relationships/viewProps" Target="viewProps.xml"/></Relationships>
</file>

<file path=ppt/media/image1.png>
</file>

<file path=ppt/media/image10.jpeg>
</file>

<file path=ppt/media/image11.png>
</file>

<file path=ppt/media/image12.svg>
</file>

<file path=ppt/media/image13.png>
</file>

<file path=ppt/media/image14.sv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jpeg>
</file>

<file path=ppt/media/image3.svg>
</file>

<file path=ppt/media/image4.png>
</file>

<file path=ppt/media/image5.svg>
</file>

<file path=ppt/media/image6.png>
</file>

<file path=ppt/media/image7.png>
</file>

<file path=ppt/media/image8.sv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9/3/24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9/3/24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9/3/24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9/3/24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9/3/24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9/3/24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9/3/24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9/3/24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9/3/24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6.png"/><Relationship Id="rId5" Type="http://schemas.openxmlformats.org/officeDocument/2006/relationships/image" Target="../media/image14.svg"/><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8.svg"/><Relationship Id="rId7" Type="http://schemas.openxmlformats.org/officeDocument/2006/relationships/image" Target="../media/image20.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9.jpeg"/><Relationship Id="rId5" Type="http://schemas.openxmlformats.org/officeDocument/2006/relationships/image" Target="../media/image18.png"/><Relationship Id="rId4" Type="http://schemas.openxmlformats.org/officeDocument/2006/relationships/image" Target="../media/image17.png"/><Relationship Id="rId9"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23.jpeg"/><Relationship Id="rId5" Type="http://schemas.openxmlformats.org/officeDocument/2006/relationships/image" Target="../media/image5.sv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9.jpeg"/></Relationships>
</file>

<file path=ppt/slides/_rels/slide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sv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image" Target="../media/image14.sv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300345" y="255960"/>
            <a:ext cx="18287640" cy="10286640"/>
          </a:xfrm>
          <a:custGeom>
            <a:avLst/>
            <a:gdLst/>
            <a:ahLst/>
            <a:cxnLst/>
            <a:rect l="l" t="t" r="r" b="b"/>
            <a:pathLst>
              <a:path w="18287640" h="10286640">
                <a:moveTo>
                  <a:pt x="0" y="0"/>
                </a:moveTo>
                <a:lnTo>
                  <a:pt x="18287640" y="0"/>
                </a:lnTo>
                <a:lnTo>
                  <a:pt x="18287640" y="10286640"/>
                </a:lnTo>
                <a:lnTo>
                  <a:pt x="0" y="10286640"/>
                </a:lnTo>
                <a:lnTo>
                  <a:pt x="0" y="0"/>
                </a:lnTo>
                <a:close/>
              </a:path>
            </a:pathLst>
          </a:custGeom>
          <a:blipFill>
            <a:blip r:embed="rId2"/>
            <a:stretch>
              <a:fillRect t="-98" b="-98"/>
            </a:stretch>
          </a:blipFill>
        </p:spPr>
        <p:txBody>
          <a:bodyPr/>
          <a:lstStyle/>
          <a:p>
            <a:endParaRPr lang="en-US"/>
          </a:p>
        </p:txBody>
      </p:sp>
      <p:grpSp>
        <p:nvGrpSpPr>
          <p:cNvPr id="3" name="Group 3"/>
          <p:cNvGrpSpPr/>
          <p:nvPr/>
        </p:nvGrpSpPr>
        <p:grpSpPr>
          <a:xfrm>
            <a:off x="0" y="1823760"/>
            <a:ext cx="1935000" cy="6639120"/>
            <a:chOff x="0" y="0"/>
            <a:chExt cx="2580000" cy="8852160"/>
          </a:xfrm>
        </p:grpSpPr>
        <p:sp>
          <p:nvSpPr>
            <p:cNvPr id="4" name="Freeform 4"/>
            <p:cNvSpPr/>
            <p:nvPr/>
          </p:nvSpPr>
          <p:spPr>
            <a:xfrm>
              <a:off x="0" y="0"/>
              <a:ext cx="2579243" cy="8851773"/>
            </a:xfrm>
            <a:custGeom>
              <a:avLst/>
              <a:gdLst/>
              <a:ahLst/>
              <a:cxnLst/>
              <a:rect l="l" t="t" r="r" b="b"/>
              <a:pathLst>
                <a:path w="2579243" h="8851773">
                  <a:moveTo>
                    <a:pt x="4699" y="8851773"/>
                  </a:moveTo>
                  <a:lnTo>
                    <a:pt x="0" y="8851773"/>
                  </a:lnTo>
                  <a:lnTo>
                    <a:pt x="0" y="0"/>
                  </a:lnTo>
                  <a:lnTo>
                    <a:pt x="4699" y="0"/>
                  </a:lnTo>
                  <a:lnTo>
                    <a:pt x="2579243" y="4425823"/>
                  </a:lnTo>
                  <a:lnTo>
                    <a:pt x="4699" y="8851773"/>
                  </a:lnTo>
                  <a:close/>
                </a:path>
              </a:pathLst>
            </a:custGeom>
            <a:solidFill>
              <a:srgbClr val="173BB5"/>
            </a:solidFill>
          </p:spPr>
          <p:txBody>
            <a:bodyPr/>
            <a:lstStyle/>
            <a:p>
              <a:endParaRPr lang="en-US"/>
            </a:p>
          </p:txBody>
        </p:sp>
      </p:grpSp>
      <p:grpSp>
        <p:nvGrpSpPr>
          <p:cNvPr id="5" name="Group 5"/>
          <p:cNvGrpSpPr/>
          <p:nvPr/>
        </p:nvGrpSpPr>
        <p:grpSpPr>
          <a:xfrm>
            <a:off x="4903170" y="0"/>
            <a:ext cx="13403880" cy="10286640"/>
            <a:chOff x="0" y="0"/>
            <a:chExt cx="17871840" cy="13715520"/>
          </a:xfrm>
        </p:grpSpPr>
        <p:sp>
          <p:nvSpPr>
            <p:cNvPr id="6" name="Freeform 6"/>
            <p:cNvSpPr/>
            <p:nvPr/>
          </p:nvSpPr>
          <p:spPr>
            <a:xfrm>
              <a:off x="0" y="0"/>
              <a:ext cx="9588373" cy="1652778"/>
            </a:xfrm>
            <a:custGeom>
              <a:avLst/>
              <a:gdLst/>
              <a:ahLst/>
              <a:cxnLst/>
              <a:rect l="l" t="t" r="r" b="b"/>
              <a:pathLst>
                <a:path w="9588373" h="1652778">
                  <a:moveTo>
                    <a:pt x="9588373" y="0"/>
                  </a:moveTo>
                  <a:lnTo>
                    <a:pt x="0" y="0"/>
                  </a:lnTo>
                  <a:lnTo>
                    <a:pt x="961644" y="1652778"/>
                  </a:lnTo>
                  <a:lnTo>
                    <a:pt x="8626856" y="1652778"/>
                  </a:lnTo>
                  <a:lnTo>
                    <a:pt x="9588373" y="0"/>
                  </a:lnTo>
                  <a:close/>
                </a:path>
              </a:pathLst>
            </a:custGeom>
            <a:solidFill>
              <a:srgbClr val="CB6425"/>
            </a:solidFill>
          </p:spPr>
          <p:txBody>
            <a:bodyPr/>
            <a:lstStyle/>
            <a:p>
              <a:endParaRPr lang="en-US"/>
            </a:p>
          </p:txBody>
        </p:sp>
        <p:sp>
          <p:nvSpPr>
            <p:cNvPr id="7" name="Freeform 7"/>
            <p:cNvSpPr/>
            <p:nvPr/>
          </p:nvSpPr>
          <p:spPr>
            <a:xfrm>
              <a:off x="13051282" y="9791700"/>
              <a:ext cx="4820031" cy="3923792"/>
            </a:xfrm>
            <a:custGeom>
              <a:avLst/>
              <a:gdLst/>
              <a:ahLst/>
              <a:cxnLst/>
              <a:rect l="l" t="t" r="r" b="b"/>
              <a:pathLst>
                <a:path w="4820031" h="3923792">
                  <a:moveTo>
                    <a:pt x="4820030" y="0"/>
                  </a:moveTo>
                  <a:lnTo>
                    <a:pt x="2282953" y="0"/>
                  </a:lnTo>
                  <a:lnTo>
                    <a:pt x="0" y="3923792"/>
                  </a:lnTo>
                  <a:lnTo>
                    <a:pt x="4820032" y="3923792"/>
                  </a:lnTo>
                  <a:lnTo>
                    <a:pt x="4820032" y="0"/>
                  </a:lnTo>
                  <a:close/>
                </a:path>
              </a:pathLst>
            </a:custGeom>
            <a:solidFill>
              <a:srgbClr val="CB6425"/>
            </a:solidFill>
          </p:spPr>
          <p:txBody>
            <a:bodyPr/>
            <a:lstStyle/>
            <a:p>
              <a:endParaRPr lang="en-US"/>
            </a:p>
          </p:txBody>
        </p:sp>
      </p:grpSp>
      <p:sp>
        <p:nvSpPr>
          <p:cNvPr id="8" name="TextBox 8"/>
          <p:cNvSpPr txBox="1"/>
          <p:nvPr/>
        </p:nvSpPr>
        <p:spPr>
          <a:xfrm>
            <a:off x="4531264" y="4045385"/>
            <a:ext cx="9626200" cy="1957745"/>
          </a:xfrm>
          <a:prstGeom prst="rect">
            <a:avLst/>
          </a:prstGeom>
        </p:spPr>
        <p:txBody>
          <a:bodyPr lIns="0" tIns="0" rIns="0" bIns="0" rtlCol="0" anchor="t">
            <a:spAutoFit/>
          </a:bodyPr>
          <a:lstStyle/>
          <a:p>
            <a:pPr algn="l">
              <a:lnSpc>
                <a:spcPts val="10464"/>
              </a:lnSpc>
            </a:pPr>
            <a:r>
              <a:rPr lang="en-US" sz="8000" spc="-1">
                <a:solidFill>
                  <a:srgbClr val="000000"/>
                </a:solidFill>
                <a:latin typeface="Arial"/>
                <a:ea typeface="Arial"/>
                <a:cs typeface="Arial"/>
                <a:sym typeface="Arial"/>
              </a:rPr>
              <a:t>EASE MY BOOKING</a:t>
            </a:r>
          </a:p>
        </p:txBody>
      </p:sp>
      <p:sp>
        <p:nvSpPr>
          <p:cNvPr id="9" name="TextBox 9"/>
          <p:cNvSpPr txBox="1"/>
          <p:nvPr/>
        </p:nvSpPr>
        <p:spPr>
          <a:xfrm>
            <a:off x="6051567" y="2929202"/>
            <a:ext cx="6305609" cy="428625"/>
          </a:xfrm>
          <a:prstGeom prst="rect">
            <a:avLst/>
          </a:prstGeom>
        </p:spPr>
        <p:txBody>
          <a:bodyPr lIns="0" tIns="0" rIns="0" bIns="0" rtlCol="0" anchor="t">
            <a:spAutoFit/>
          </a:bodyPr>
          <a:lstStyle/>
          <a:p>
            <a:pPr algn="ctr">
              <a:lnSpc>
                <a:spcPts val="3326"/>
              </a:lnSpc>
            </a:pPr>
            <a:r>
              <a:rPr lang="en-US" sz="2772" spc="0">
                <a:solidFill>
                  <a:srgbClr val="000000"/>
                </a:solidFill>
                <a:latin typeface="Tahoma"/>
                <a:ea typeface="Tahoma"/>
                <a:cs typeface="Tahoma"/>
                <a:sym typeface="Tahoma"/>
              </a:rPr>
              <a:t>A PROJECT PRESENTATION ON</a:t>
            </a:r>
          </a:p>
        </p:txBody>
      </p:sp>
      <p:sp>
        <p:nvSpPr>
          <p:cNvPr id="10" name="TextBox 10"/>
          <p:cNvSpPr txBox="1"/>
          <p:nvPr/>
        </p:nvSpPr>
        <p:spPr>
          <a:xfrm>
            <a:off x="777240" y="7719985"/>
            <a:ext cx="4210500" cy="1524000"/>
          </a:xfrm>
          <a:prstGeom prst="rect">
            <a:avLst/>
          </a:prstGeom>
        </p:spPr>
        <p:txBody>
          <a:bodyPr lIns="0" tIns="0" rIns="0" bIns="0" rtlCol="0" anchor="t">
            <a:spAutoFit/>
          </a:bodyPr>
          <a:lstStyle/>
          <a:p>
            <a:pPr algn="l">
              <a:lnSpc>
                <a:spcPts val="3840"/>
              </a:lnSpc>
            </a:pPr>
            <a:r>
              <a:rPr lang="en-US" sz="3200">
                <a:solidFill>
                  <a:srgbClr val="000000"/>
                </a:solidFill>
                <a:latin typeface="Arial"/>
                <a:ea typeface="Arial"/>
                <a:cs typeface="Arial"/>
                <a:sym typeface="Arial"/>
              </a:rPr>
              <a:t>Team Members:</a:t>
            </a:r>
          </a:p>
          <a:p>
            <a:pPr algn="l">
              <a:lnSpc>
                <a:spcPts val="3840"/>
              </a:lnSpc>
            </a:pPr>
            <a:r>
              <a:rPr lang="en-US" sz="3200">
                <a:solidFill>
                  <a:srgbClr val="000000"/>
                </a:solidFill>
                <a:latin typeface="Arial"/>
                <a:ea typeface="Arial"/>
                <a:cs typeface="Arial"/>
                <a:sym typeface="Arial"/>
              </a:rPr>
              <a:t>Meghana Shenoy</a:t>
            </a:r>
          </a:p>
          <a:p>
            <a:pPr algn="l">
              <a:lnSpc>
                <a:spcPts val="3840"/>
              </a:lnSpc>
            </a:pPr>
            <a:r>
              <a:rPr lang="en-US" sz="3200">
                <a:solidFill>
                  <a:srgbClr val="000000"/>
                </a:solidFill>
                <a:latin typeface="Arial"/>
                <a:ea typeface="Arial"/>
                <a:cs typeface="Arial"/>
                <a:sym typeface="Arial"/>
              </a:rPr>
              <a:t>Rakshitha Poojary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167160" y="0"/>
            <a:ext cx="3120840" cy="4902480"/>
          </a:xfrm>
          <a:custGeom>
            <a:avLst/>
            <a:gdLst/>
            <a:ahLst/>
            <a:cxnLst/>
            <a:rect l="l" t="t" r="r" b="b"/>
            <a:pathLst>
              <a:path w="3120840" h="4902480">
                <a:moveTo>
                  <a:pt x="0" y="0"/>
                </a:moveTo>
                <a:lnTo>
                  <a:pt x="3120840" y="0"/>
                </a:lnTo>
                <a:lnTo>
                  <a:pt x="3120840" y="4902480"/>
                </a:lnTo>
                <a:lnTo>
                  <a:pt x="0" y="49024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5698800" y="0"/>
            <a:ext cx="7451640" cy="1475280"/>
          </a:xfrm>
          <a:custGeom>
            <a:avLst/>
            <a:gdLst/>
            <a:ahLst/>
            <a:cxnLst/>
            <a:rect l="l" t="t" r="r" b="b"/>
            <a:pathLst>
              <a:path w="7451640" h="1475280">
                <a:moveTo>
                  <a:pt x="0" y="0"/>
                </a:moveTo>
                <a:lnTo>
                  <a:pt x="7451640" y="0"/>
                </a:lnTo>
                <a:lnTo>
                  <a:pt x="7451640" y="1475280"/>
                </a:lnTo>
                <a:lnTo>
                  <a:pt x="0" y="14752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4" name="Group 4"/>
          <p:cNvGrpSpPr/>
          <p:nvPr/>
        </p:nvGrpSpPr>
        <p:grpSpPr>
          <a:xfrm>
            <a:off x="622080" y="9258480"/>
            <a:ext cx="5002920" cy="1028520"/>
            <a:chOff x="0" y="0"/>
            <a:chExt cx="6670560" cy="1371360"/>
          </a:xfrm>
        </p:grpSpPr>
        <p:sp>
          <p:nvSpPr>
            <p:cNvPr id="5" name="Freeform 5"/>
            <p:cNvSpPr/>
            <p:nvPr/>
          </p:nvSpPr>
          <p:spPr>
            <a:xfrm>
              <a:off x="0" y="0"/>
              <a:ext cx="6670040" cy="1371346"/>
            </a:xfrm>
            <a:custGeom>
              <a:avLst/>
              <a:gdLst/>
              <a:ahLst/>
              <a:cxnLst/>
              <a:rect l="l" t="t" r="r" b="b"/>
              <a:pathLst>
                <a:path w="6670040" h="1371346">
                  <a:moveTo>
                    <a:pt x="6670040" y="1371346"/>
                  </a:moveTo>
                  <a:lnTo>
                    <a:pt x="0" y="1371346"/>
                  </a:lnTo>
                  <a:lnTo>
                    <a:pt x="797941" y="0"/>
                  </a:lnTo>
                  <a:lnTo>
                    <a:pt x="5872099" y="0"/>
                  </a:lnTo>
                  <a:lnTo>
                    <a:pt x="6670040" y="1371346"/>
                  </a:lnTo>
                  <a:close/>
                </a:path>
              </a:pathLst>
            </a:custGeom>
            <a:solidFill>
              <a:srgbClr val="173BB5"/>
            </a:solidFill>
          </p:spPr>
          <p:txBody>
            <a:bodyPr/>
            <a:lstStyle/>
            <a:p>
              <a:endParaRPr lang="en-US"/>
            </a:p>
          </p:txBody>
        </p:sp>
      </p:grpSp>
      <p:sp>
        <p:nvSpPr>
          <p:cNvPr id="6" name="TextBox 6"/>
          <p:cNvSpPr txBox="1"/>
          <p:nvPr/>
        </p:nvSpPr>
        <p:spPr>
          <a:xfrm>
            <a:off x="6717330" y="1525211"/>
            <a:ext cx="5414579" cy="926029"/>
          </a:xfrm>
          <a:prstGeom prst="rect">
            <a:avLst/>
          </a:prstGeom>
        </p:spPr>
        <p:txBody>
          <a:bodyPr lIns="0" tIns="0" rIns="0" bIns="0" rtlCol="0" anchor="t">
            <a:spAutoFit/>
          </a:bodyPr>
          <a:lstStyle/>
          <a:p>
            <a:pPr algn="ctr">
              <a:lnSpc>
                <a:spcPts val="6494"/>
              </a:lnSpc>
            </a:pPr>
            <a:r>
              <a:rPr lang="en-US" sz="5411" spc="0">
                <a:solidFill>
                  <a:srgbClr val="000000"/>
                </a:solidFill>
                <a:latin typeface="Arial"/>
                <a:ea typeface="Arial"/>
                <a:cs typeface="Arial"/>
                <a:sym typeface="Arial"/>
              </a:rPr>
              <a:t>Future Scope</a:t>
            </a:r>
          </a:p>
        </p:txBody>
      </p:sp>
      <p:sp>
        <p:nvSpPr>
          <p:cNvPr id="7" name="Freeform 7"/>
          <p:cNvSpPr/>
          <p:nvPr/>
        </p:nvSpPr>
        <p:spPr>
          <a:xfrm>
            <a:off x="4200480" y="2574540"/>
            <a:ext cx="10448280" cy="7198200"/>
          </a:xfrm>
          <a:custGeom>
            <a:avLst/>
            <a:gdLst/>
            <a:ahLst/>
            <a:cxnLst/>
            <a:rect l="l" t="t" r="r" b="b"/>
            <a:pathLst>
              <a:path w="10448280" h="7198200">
                <a:moveTo>
                  <a:pt x="0" y="0"/>
                </a:moveTo>
                <a:lnTo>
                  <a:pt x="10448280" y="0"/>
                </a:lnTo>
                <a:lnTo>
                  <a:pt x="10448280" y="7198200"/>
                </a:lnTo>
                <a:lnTo>
                  <a:pt x="0" y="7198200"/>
                </a:lnTo>
                <a:lnTo>
                  <a:pt x="0" y="0"/>
                </a:lnTo>
                <a:close/>
              </a:path>
            </a:pathLst>
          </a:custGeom>
          <a:blipFill>
            <a:blip r:embed="rId6"/>
            <a:stretch>
              <a:fillRect t="-393" b="-393"/>
            </a:stretch>
          </a:blipFill>
        </p:spPr>
        <p:txBody>
          <a:bodyPr/>
          <a:lstStyle/>
          <a:p>
            <a:endParaRPr lang="en-US"/>
          </a:p>
        </p:txBody>
      </p:sp>
      <p:sp>
        <p:nvSpPr>
          <p:cNvPr id="8" name="TextBox 9">
            <a:extLst>
              <a:ext uri="{FF2B5EF4-FFF2-40B4-BE49-F238E27FC236}">
                <a16:creationId xmlns:a16="http://schemas.microsoft.com/office/drawing/2014/main" id="{591A1AAB-DD7E-C45C-2DAF-7244B8AE7E3B}"/>
              </a:ext>
            </a:extLst>
          </p:cNvPr>
          <p:cNvSpPr txBox="1"/>
          <p:nvPr/>
        </p:nvSpPr>
        <p:spPr>
          <a:xfrm>
            <a:off x="17307631" y="9254164"/>
            <a:ext cx="256469" cy="613736"/>
          </a:xfrm>
          <a:prstGeom prst="rect">
            <a:avLst/>
          </a:prstGeom>
        </p:spPr>
        <p:txBody>
          <a:bodyPr lIns="0" tIns="0" rIns="0" bIns="0" rtlCol="0" anchor="t">
            <a:spAutoFit/>
          </a:bodyPr>
          <a:lstStyle/>
          <a:p>
            <a:pPr algn="ctr">
              <a:lnSpc>
                <a:spcPts val="4353"/>
              </a:lnSpc>
              <a:spcBef>
                <a:spcPct val="0"/>
              </a:spcBef>
            </a:pPr>
            <a:r>
              <a:rPr lang="en-US" sz="3627">
                <a:solidFill>
                  <a:srgbClr val="000000"/>
                </a:solidFill>
                <a:latin typeface="Arial"/>
                <a:ea typeface="Arial"/>
                <a:cs typeface="Arial"/>
                <a:sym typeface="Arial"/>
              </a:rPr>
              <a:t>8</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313320" y="0"/>
            <a:ext cx="5660640" cy="1647000"/>
            <a:chOff x="0" y="0"/>
            <a:chExt cx="7547520" cy="2196000"/>
          </a:xfrm>
        </p:grpSpPr>
        <p:sp>
          <p:nvSpPr>
            <p:cNvPr id="3" name="Freeform 3"/>
            <p:cNvSpPr/>
            <p:nvPr/>
          </p:nvSpPr>
          <p:spPr>
            <a:xfrm>
              <a:off x="0" y="0"/>
              <a:ext cx="7547483" cy="2195576"/>
            </a:xfrm>
            <a:custGeom>
              <a:avLst/>
              <a:gdLst/>
              <a:ahLst/>
              <a:cxnLst/>
              <a:rect l="l" t="t" r="r" b="b"/>
              <a:pathLst>
                <a:path w="7547483" h="2195576">
                  <a:moveTo>
                    <a:pt x="0" y="0"/>
                  </a:moveTo>
                  <a:lnTo>
                    <a:pt x="7547483" y="0"/>
                  </a:lnTo>
                  <a:lnTo>
                    <a:pt x="3773678" y="2195576"/>
                  </a:lnTo>
                  <a:lnTo>
                    <a:pt x="0" y="0"/>
                  </a:lnTo>
                  <a:close/>
                </a:path>
              </a:pathLst>
            </a:custGeom>
            <a:solidFill>
              <a:srgbClr val="CB6425"/>
            </a:solidFill>
          </p:spPr>
          <p:txBody>
            <a:bodyPr/>
            <a:lstStyle/>
            <a:p>
              <a:endParaRPr lang="en-US"/>
            </a:p>
          </p:txBody>
        </p:sp>
      </p:grpSp>
      <p:grpSp>
        <p:nvGrpSpPr>
          <p:cNvPr id="4" name="Group 4"/>
          <p:cNvGrpSpPr/>
          <p:nvPr/>
        </p:nvGrpSpPr>
        <p:grpSpPr>
          <a:xfrm>
            <a:off x="0" y="2596320"/>
            <a:ext cx="1028520" cy="5094360"/>
            <a:chOff x="0" y="0"/>
            <a:chExt cx="1371360" cy="6792480"/>
          </a:xfrm>
        </p:grpSpPr>
        <p:sp>
          <p:nvSpPr>
            <p:cNvPr id="5" name="Freeform 5"/>
            <p:cNvSpPr/>
            <p:nvPr/>
          </p:nvSpPr>
          <p:spPr>
            <a:xfrm>
              <a:off x="0" y="0"/>
              <a:ext cx="1371346" cy="6792341"/>
            </a:xfrm>
            <a:custGeom>
              <a:avLst/>
              <a:gdLst/>
              <a:ahLst/>
              <a:cxnLst/>
              <a:rect l="l" t="t" r="r" b="b"/>
              <a:pathLst>
                <a:path w="1371346" h="6792341">
                  <a:moveTo>
                    <a:pt x="0" y="6792341"/>
                  </a:moveTo>
                  <a:lnTo>
                    <a:pt x="0" y="0"/>
                  </a:lnTo>
                  <a:lnTo>
                    <a:pt x="1371346" y="797941"/>
                  </a:lnTo>
                  <a:lnTo>
                    <a:pt x="1371346" y="5994400"/>
                  </a:lnTo>
                  <a:lnTo>
                    <a:pt x="0" y="6792341"/>
                  </a:lnTo>
                  <a:close/>
                </a:path>
              </a:pathLst>
            </a:custGeom>
            <a:solidFill>
              <a:srgbClr val="CB6425"/>
            </a:solidFill>
          </p:spPr>
          <p:txBody>
            <a:bodyPr/>
            <a:lstStyle/>
            <a:p>
              <a:endParaRPr lang="en-US"/>
            </a:p>
          </p:txBody>
        </p:sp>
      </p:grpSp>
      <p:grpSp>
        <p:nvGrpSpPr>
          <p:cNvPr id="6" name="Group 6"/>
          <p:cNvGrpSpPr/>
          <p:nvPr/>
        </p:nvGrpSpPr>
        <p:grpSpPr>
          <a:xfrm>
            <a:off x="2526840" y="9258480"/>
            <a:ext cx="5002920" cy="1028520"/>
            <a:chOff x="0" y="0"/>
            <a:chExt cx="6670560" cy="1371360"/>
          </a:xfrm>
        </p:grpSpPr>
        <p:sp>
          <p:nvSpPr>
            <p:cNvPr id="7" name="Freeform 7"/>
            <p:cNvSpPr/>
            <p:nvPr/>
          </p:nvSpPr>
          <p:spPr>
            <a:xfrm>
              <a:off x="0" y="0"/>
              <a:ext cx="6670040" cy="1371346"/>
            </a:xfrm>
            <a:custGeom>
              <a:avLst/>
              <a:gdLst/>
              <a:ahLst/>
              <a:cxnLst/>
              <a:rect l="l" t="t" r="r" b="b"/>
              <a:pathLst>
                <a:path w="6670040" h="1371346">
                  <a:moveTo>
                    <a:pt x="6670040" y="1371346"/>
                  </a:moveTo>
                  <a:lnTo>
                    <a:pt x="0" y="1371346"/>
                  </a:lnTo>
                  <a:lnTo>
                    <a:pt x="797941" y="0"/>
                  </a:lnTo>
                  <a:lnTo>
                    <a:pt x="5872099" y="0"/>
                  </a:lnTo>
                  <a:lnTo>
                    <a:pt x="6670040" y="1371346"/>
                  </a:lnTo>
                  <a:close/>
                </a:path>
              </a:pathLst>
            </a:custGeom>
            <a:solidFill>
              <a:srgbClr val="173BB5"/>
            </a:solidFill>
          </p:spPr>
          <p:txBody>
            <a:bodyPr/>
            <a:lstStyle/>
            <a:p>
              <a:endParaRPr lang="en-US"/>
            </a:p>
          </p:txBody>
        </p:sp>
      </p:grpSp>
      <p:sp>
        <p:nvSpPr>
          <p:cNvPr id="8" name="Freeform 8"/>
          <p:cNvSpPr/>
          <p:nvPr/>
        </p:nvSpPr>
        <p:spPr>
          <a:xfrm>
            <a:off x="15090840" y="0"/>
            <a:ext cx="3197160" cy="4947120"/>
          </a:xfrm>
          <a:custGeom>
            <a:avLst/>
            <a:gdLst/>
            <a:ahLst/>
            <a:cxnLst/>
            <a:rect l="l" t="t" r="r" b="b"/>
            <a:pathLst>
              <a:path w="3197160" h="4947120">
                <a:moveTo>
                  <a:pt x="0" y="0"/>
                </a:moveTo>
                <a:lnTo>
                  <a:pt x="3197160" y="0"/>
                </a:lnTo>
                <a:lnTo>
                  <a:pt x="3197160" y="4947120"/>
                </a:lnTo>
                <a:lnTo>
                  <a:pt x="0" y="49471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TextBox 9"/>
          <p:cNvSpPr txBox="1"/>
          <p:nvPr/>
        </p:nvSpPr>
        <p:spPr>
          <a:xfrm>
            <a:off x="2213280" y="1833165"/>
            <a:ext cx="13861080" cy="1860795"/>
          </a:xfrm>
          <a:prstGeom prst="rect">
            <a:avLst/>
          </a:prstGeom>
        </p:spPr>
        <p:txBody>
          <a:bodyPr lIns="0" tIns="0" rIns="0" bIns="0" rtlCol="0" anchor="t">
            <a:spAutoFit/>
          </a:bodyPr>
          <a:lstStyle/>
          <a:p>
            <a:pPr algn="ctr">
              <a:lnSpc>
                <a:spcPts val="8640"/>
              </a:lnSpc>
            </a:pPr>
            <a:r>
              <a:rPr lang="en-US" sz="7200" spc="-1">
                <a:solidFill>
                  <a:srgbClr val="000000"/>
                </a:solidFill>
                <a:latin typeface="Arial"/>
                <a:ea typeface="Arial"/>
                <a:cs typeface="Arial"/>
                <a:sym typeface="Arial"/>
              </a:rPr>
              <a:t>Conclusion</a:t>
            </a:r>
          </a:p>
        </p:txBody>
      </p:sp>
      <p:sp>
        <p:nvSpPr>
          <p:cNvPr id="10" name="TextBox 10"/>
          <p:cNvSpPr txBox="1"/>
          <p:nvPr/>
        </p:nvSpPr>
        <p:spPr>
          <a:xfrm>
            <a:off x="3682121" y="3267941"/>
            <a:ext cx="10736113" cy="5296291"/>
          </a:xfrm>
          <a:prstGeom prst="rect">
            <a:avLst/>
          </a:prstGeom>
        </p:spPr>
        <p:txBody>
          <a:bodyPr lIns="0" tIns="0" rIns="0" bIns="0" rtlCol="0" anchor="t">
            <a:spAutoFit/>
          </a:bodyPr>
          <a:lstStyle/>
          <a:p>
            <a:pPr algn="l">
              <a:lnSpc>
                <a:spcPts val="3267"/>
              </a:lnSpc>
            </a:pPr>
            <a:r>
              <a:rPr lang="en-US" sz="2722">
                <a:solidFill>
                  <a:srgbClr val="000000"/>
                </a:solidFill>
                <a:latin typeface="Arimo"/>
                <a:ea typeface="Arimo"/>
                <a:cs typeface="Arimo"/>
                <a:sym typeface="Arimo"/>
              </a:rPr>
              <a:t>Our online ticket booking platform revolutionizes attraction access by eliminating long queues with a seamless digital solution. Users benefit from a centralized hub to easily discover and book tickets for various attractions from home. Attraction owners gain enhanced visibility and streamlined management tools, which can increase their revenue potential. The platform supports secure payments and offers dynamic pricing options to optimize income. By combining convenience for users with efficient operations for owners, we address key industry challenges. The development and launch of this platform will set the foundation for widespread adoption. Continuous feedback will drive improvements, ensuring the platform remains effective and user-friendly. This initiative promises to significantly enhance the visitor experience and operational efficiency</a:t>
            </a:r>
          </a:p>
        </p:txBody>
      </p:sp>
      <p:sp>
        <p:nvSpPr>
          <p:cNvPr id="11" name="TextBox 9">
            <a:extLst>
              <a:ext uri="{FF2B5EF4-FFF2-40B4-BE49-F238E27FC236}">
                <a16:creationId xmlns:a16="http://schemas.microsoft.com/office/drawing/2014/main" id="{5E595DE6-3C10-961A-BBD9-D2455A47368C}"/>
              </a:ext>
            </a:extLst>
          </p:cNvPr>
          <p:cNvSpPr txBox="1"/>
          <p:nvPr/>
        </p:nvSpPr>
        <p:spPr>
          <a:xfrm>
            <a:off x="17307631" y="9218312"/>
            <a:ext cx="675569" cy="529056"/>
          </a:xfrm>
          <a:prstGeom prst="rect">
            <a:avLst/>
          </a:prstGeom>
        </p:spPr>
        <p:txBody>
          <a:bodyPr wrap="square" lIns="0" tIns="0" rIns="0" bIns="0" rtlCol="0" anchor="t">
            <a:spAutoFit/>
          </a:bodyPr>
          <a:lstStyle/>
          <a:p>
            <a:pPr algn="ctr">
              <a:lnSpc>
                <a:spcPts val="4353"/>
              </a:lnSpc>
              <a:spcBef>
                <a:spcPct val="0"/>
              </a:spcBef>
            </a:pPr>
            <a:r>
              <a:rPr lang="en-US" sz="3627" dirty="0">
                <a:solidFill>
                  <a:srgbClr val="000000"/>
                </a:solidFill>
                <a:latin typeface="Arial"/>
                <a:ea typeface="Arial"/>
                <a:cs typeface="Arial"/>
                <a:sym typeface="Arial"/>
              </a:rPr>
              <a:t>9</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313320" y="0"/>
            <a:ext cx="5660640" cy="1647000"/>
            <a:chOff x="0" y="0"/>
            <a:chExt cx="7547520" cy="2196000"/>
          </a:xfrm>
        </p:grpSpPr>
        <p:sp>
          <p:nvSpPr>
            <p:cNvPr id="3" name="Freeform 3"/>
            <p:cNvSpPr/>
            <p:nvPr/>
          </p:nvSpPr>
          <p:spPr>
            <a:xfrm>
              <a:off x="0" y="0"/>
              <a:ext cx="7547483" cy="2195576"/>
            </a:xfrm>
            <a:custGeom>
              <a:avLst/>
              <a:gdLst/>
              <a:ahLst/>
              <a:cxnLst/>
              <a:rect l="l" t="t" r="r" b="b"/>
              <a:pathLst>
                <a:path w="7547483" h="2195576">
                  <a:moveTo>
                    <a:pt x="0" y="0"/>
                  </a:moveTo>
                  <a:lnTo>
                    <a:pt x="7547483" y="0"/>
                  </a:lnTo>
                  <a:lnTo>
                    <a:pt x="3773678" y="2195576"/>
                  </a:lnTo>
                  <a:lnTo>
                    <a:pt x="0" y="0"/>
                  </a:lnTo>
                  <a:close/>
                </a:path>
              </a:pathLst>
            </a:custGeom>
            <a:solidFill>
              <a:srgbClr val="CB6425"/>
            </a:solidFill>
          </p:spPr>
          <p:txBody>
            <a:bodyPr/>
            <a:lstStyle/>
            <a:p>
              <a:endParaRPr lang="en-US"/>
            </a:p>
          </p:txBody>
        </p:sp>
      </p:grpSp>
      <p:grpSp>
        <p:nvGrpSpPr>
          <p:cNvPr id="4" name="Group 4"/>
          <p:cNvGrpSpPr/>
          <p:nvPr/>
        </p:nvGrpSpPr>
        <p:grpSpPr>
          <a:xfrm>
            <a:off x="0" y="2596320"/>
            <a:ext cx="1028520" cy="5094360"/>
            <a:chOff x="0" y="0"/>
            <a:chExt cx="1371360" cy="6792480"/>
          </a:xfrm>
        </p:grpSpPr>
        <p:sp>
          <p:nvSpPr>
            <p:cNvPr id="5" name="Freeform 5"/>
            <p:cNvSpPr/>
            <p:nvPr/>
          </p:nvSpPr>
          <p:spPr>
            <a:xfrm>
              <a:off x="0" y="0"/>
              <a:ext cx="1371346" cy="6792341"/>
            </a:xfrm>
            <a:custGeom>
              <a:avLst/>
              <a:gdLst/>
              <a:ahLst/>
              <a:cxnLst/>
              <a:rect l="l" t="t" r="r" b="b"/>
              <a:pathLst>
                <a:path w="1371346" h="6792341">
                  <a:moveTo>
                    <a:pt x="0" y="6792341"/>
                  </a:moveTo>
                  <a:lnTo>
                    <a:pt x="0" y="0"/>
                  </a:lnTo>
                  <a:lnTo>
                    <a:pt x="1371346" y="797941"/>
                  </a:lnTo>
                  <a:lnTo>
                    <a:pt x="1371346" y="5994400"/>
                  </a:lnTo>
                  <a:lnTo>
                    <a:pt x="0" y="6792341"/>
                  </a:lnTo>
                  <a:close/>
                </a:path>
              </a:pathLst>
            </a:custGeom>
            <a:solidFill>
              <a:srgbClr val="CB6425"/>
            </a:solidFill>
          </p:spPr>
          <p:txBody>
            <a:bodyPr/>
            <a:lstStyle/>
            <a:p>
              <a:endParaRPr lang="en-US"/>
            </a:p>
          </p:txBody>
        </p:sp>
      </p:grpSp>
      <p:grpSp>
        <p:nvGrpSpPr>
          <p:cNvPr id="6" name="Group 6"/>
          <p:cNvGrpSpPr/>
          <p:nvPr/>
        </p:nvGrpSpPr>
        <p:grpSpPr>
          <a:xfrm>
            <a:off x="2526840" y="9258480"/>
            <a:ext cx="5002920" cy="1028520"/>
            <a:chOff x="0" y="0"/>
            <a:chExt cx="6670560" cy="1371360"/>
          </a:xfrm>
        </p:grpSpPr>
        <p:sp>
          <p:nvSpPr>
            <p:cNvPr id="7" name="Freeform 7"/>
            <p:cNvSpPr/>
            <p:nvPr/>
          </p:nvSpPr>
          <p:spPr>
            <a:xfrm>
              <a:off x="0" y="0"/>
              <a:ext cx="6670040" cy="1371346"/>
            </a:xfrm>
            <a:custGeom>
              <a:avLst/>
              <a:gdLst/>
              <a:ahLst/>
              <a:cxnLst/>
              <a:rect l="l" t="t" r="r" b="b"/>
              <a:pathLst>
                <a:path w="6670040" h="1371346">
                  <a:moveTo>
                    <a:pt x="6670040" y="1371346"/>
                  </a:moveTo>
                  <a:lnTo>
                    <a:pt x="0" y="1371346"/>
                  </a:lnTo>
                  <a:lnTo>
                    <a:pt x="797941" y="0"/>
                  </a:lnTo>
                  <a:lnTo>
                    <a:pt x="5872099" y="0"/>
                  </a:lnTo>
                  <a:lnTo>
                    <a:pt x="6670040" y="1371346"/>
                  </a:lnTo>
                  <a:close/>
                </a:path>
              </a:pathLst>
            </a:custGeom>
            <a:solidFill>
              <a:srgbClr val="173BB5"/>
            </a:solidFill>
          </p:spPr>
          <p:txBody>
            <a:bodyPr/>
            <a:lstStyle/>
            <a:p>
              <a:endParaRPr lang="en-US"/>
            </a:p>
          </p:txBody>
        </p:sp>
      </p:grpSp>
      <p:sp>
        <p:nvSpPr>
          <p:cNvPr id="8" name="Freeform 8"/>
          <p:cNvSpPr/>
          <p:nvPr/>
        </p:nvSpPr>
        <p:spPr>
          <a:xfrm>
            <a:off x="15090840" y="0"/>
            <a:ext cx="3197160" cy="4947120"/>
          </a:xfrm>
          <a:custGeom>
            <a:avLst/>
            <a:gdLst/>
            <a:ahLst/>
            <a:cxnLst/>
            <a:rect l="l" t="t" r="r" b="b"/>
            <a:pathLst>
              <a:path w="3197160" h="4947120">
                <a:moveTo>
                  <a:pt x="0" y="0"/>
                </a:moveTo>
                <a:lnTo>
                  <a:pt x="3197160" y="0"/>
                </a:lnTo>
                <a:lnTo>
                  <a:pt x="3197160" y="4947120"/>
                </a:lnTo>
                <a:lnTo>
                  <a:pt x="0" y="49471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TextBox 9"/>
          <p:cNvSpPr txBox="1"/>
          <p:nvPr/>
        </p:nvSpPr>
        <p:spPr>
          <a:xfrm>
            <a:off x="12240" y="9360"/>
            <a:ext cx="5028840" cy="1717920"/>
          </a:xfrm>
          <a:prstGeom prst="rect">
            <a:avLst/>
          </a:prstGeom>
        </p:spPr>
        <p:txBody>
          <a:bodyPr lIns="0" tIns="0" rIns="0" bIns="0" rtlCol="0" anchor="t">
            <a:spAutoFit/>
          </a:bodyPr>
          <a:lstStyle/>
          <a:p>
            <a:pPr algn="ctr">
              <a:lnSpc>
                <a:spcPts val="8640"/>
              </a:lnSpc>
            </a:pPr>
            <a:r>
              <a:rPr lang="en-US" sz="7200" spc="-1">
                <a:solidFill>
                  <a:srgbClr val="4F81BD"/>
                </a:solidFill>
                <a:latin typeface="Tahoma"/>
                <a:ea typeface="Tahoma"/>
                <a:cs typeface="Tahoma"/>
                <a:sym typeface="Tahoma"/>
              </a:rPr>
              <a:t>Tech Stack</a:t>
            </a:r>
          </a:p>
        </p:txBody>
      </p:sp>
      <p:sp>
        <p:nvSpPr>
          <p:cNvPr id="10" name="Freeform 10"/>
          <p:cNvSpPr/>
          <p:nvPr/>
        </p:nvSpPr>
        <p:spPr>
          <a:xfrm>
            <a:off x="5041080" y="3011040"/>
            <a:ext cx="3599640" cy="1371960"/>
          </a:xfrm>
          <a:custGeom>
            <a:avLst/>
            <a:gdLst/>
            <a:ahLst/>
            <a:cxnLst/>
            <a:rect l="l" t="t" r="r" b="b"/>
            <a:pathLst>
              <a:path w="3599640" h="1371960">
                <a:moveTo>
                  <a:pt x="0" y="0"/>
                </a:moveTo>
                <a:lnTo>
                  <a:pt x="3599640" y="0"/>
                </a:lnTo>
                <a:lnTo>
                  <a:pt x="3599640" y="1371960"/>
                </a:lnTo>
                <a:lnTo>
                  <a:pt x="0" y="1371960"/>
                </a:lnTo>
                <a:lnTo>
                  <a:pt x="0" y="0"/>
                </a:lnTo>
                <a:close/>
              </a:path>
            </a:pathLst>
          </a:custGeom>
          <a:blipFill>
            <a:blip r:embed="rId4"/>
            <a:stretch>
              <a:fillRect t="-7" b="-7"/>
            </a:stretch>
          </a:blipFill>
        </p:spPr>
        <p:txBody>
          <a:bodyPr/>
          <a:lstStyle/>
          <a:p>
            <a:endParaRPr lang="en-US"/>
          </a:p>
        </p:txBody>
      </p:sp>
      <p:sp>
        <p:nvSpPr>
          <p:cNvPr id="11" name="Freeform 11"/>
          <p:cNvSpPr/>
          <p:nvPr/>
        </p:nvSpPr>
        <p:spPr>
          <a:xfrm>
            <a:off x="1125000" y="2569680"/>
            <a:ext cx="3239640" cy="1813320"/>
          </a:xfrm>
          <a:custGeom>
            <a:avLst/>
            <a:gdLst/>
            <a:ahLst/>
            <a:cxnLst/>
            <a:rect l="l" t="t" r="r" b="b"/>
            <a:pathLst>
              <a:path w="3239640" h="1813320">
                <a:moveTo>
                  <a:pt x="0" y="0"/>
                </a:moveTo>
                <a:lnTo>
                  <a:pt x="3239640" y="0"/>
                </a:lnTo>
                <a:lnTo>
                  <a:pt x="3239640" y="1813320"/>
                </a:lnTo>
                <a:lnTo>
                  <a:pt x="0" y="1813320"/>
                </a:lnTo>
                <a:lnTo>
                  <a:pt x="0" y="0"/>
                </a:lnTo>
                <a:close/>
              </a:path>
            </a:pathLst>
          </a:custGeom>
          <a:blipFill>
            <a:blip r:embed="rId5"/>
            <a:stretch>
              <a:fillRect/>
            </a:stretch>
          </a:blipFill>
        </p:spPr>
        <p:txBody>
          <a:bodyPr/>
          <a:lstStyle/>
          <a:p>
            <a:endParaRPr lang="en-US"/>
          </a:p>
        </p:txBody>
      </p:sp>
      <p:grpSp>
        <p:nvGrpSpPr>
          <p:cNvPr id="12" name="Group 12"/>
          <p:cNvGrpSpPr/>
          <p:nvPr/>
        </p:nvGrpSpPr>
        <p:grpSpPr>
          <a:xfrm>
            <a:off x="2731940" y="1521260"/>
            <a:ext cx="3593720" cy="644240"/>
            <a:chOff x="0" y="0"/>
            <a:chExt cx="4791627" cy="858987"/>
          </a:xfrm>
        </p:grpSpPr>
        <p:sp>
          <p:nvSpPr>
            <p:cNvPr id="13" name="Freeform 13"/>
            <p:cNvSpPr/>
            <p:nvPr/>
          </p:nvSpPr>
          <p:spPr>
            <a:xfrm>
              <a:off x="16891" y="16891"/>
              <a:ext cx="4757801" cy="825119"/>
            </a:xfrm>
            <a:custGeom>
              <a:avLst/>
              <a:gdLst/>
              <a:ahLst/>
              <a:cxnLst/>
              <a:rect l="l" t="t" r="r" b="b"/>
              <a:pathLst>
                <a:path w="4757801" h="825119">
                  <a:moveTo>
                    <a:pt x="0" y="0"/>
                  </a:moveTo>
                  <a:lnTo>
                    <a:pt x="4757801" y="0"/>
                  </a:lnTo>
                  <a:lnTo>
                    <a:pt x="4757801" y="825119"/>
                  </a:lnTo>
                  <a:lnTo>
                    <a:pt x="0" y="825119"/>
                  </a:lnTo>
                  <a:close/>
                </a:path>
              </a:pathLst>
            </a:custGeom>
            <a:solidFill>
              <a:srgbClr val="F79646"/>
            </a:solidFill>
          </p:spPr>
          <p:txBody>
            <a:bodyPr/>
            <a:lstStyle/>
            <a:p>
              <a:endParaRPr lang="en-US"/>
            </a:p>
          </p:txBody>
        </p:sp>
        <p:sp>
          <p:nvSpPr>
            <p:cNvPr id="14" name="Freeform 14"/>
            <p:cNvSpPr/>
            <p:nvPr/>
          </p:nvSpPr>
          <p:spPr>
            <a:xfrm>
              <a:off x="0" y="0"/>
              <a:ext cx="4791583" cy="859028"/>
            </a:xfrm>
            <a:custGeom>
              <a:avLst/>
              <a:gdLst/>
              <a:ahLst/>
              <a:cxnLst/>
              <a:rect l="l" t="t" r="r" b="b"/>
              <a:pathLst>
                <a:path w="4791583" h="859028">
                  <a:moveTo>
                    <a:pt x="16891" y="0"/>
                  </a:moveTo>
                  <a:lnTo>
                    <a:pt x="4774692" y="0"/>
                  </a:lnTo>
                  <a:cubicBezTo>
                    <a:pt x="4784090" y="0"/>
                    <a:pt x="4791583" y="7620"/>
                    <a:pt x="4791583" y="16891"/>
                  </a:cubicBezTo>
                  <a:lnTo>
                    <a:pt x="4791583" y="842010"/>
                  </a:lnTo>
                  <a:cubicBezTo>
                    <a:pt x="4791583" y="851408"/>
                    <a:pt x="4783963" y="858901"/>
                    <a:pt x="4774692" y="858901"/>
                  </a:cubicBezTo>
                  <a:lnTo>
                    <a:pt x="16891" y="858901"/>
                  </a:lnTo>
                  <a:cubicBezTo>
                    <a:pt x="7620" y="859028"/>
                    <a:pt x="0" y="851408"/>
                    <a:pt x="0" y="842010"/>
                  </a:cubicBezTo>
                  <a:lnTo>
                    <a:pt x="0" y="16891"/>
                  </a:lnTo>
                  <a:cubicBezTo>
                    <a:pt x="0" y="7620"/>
                    <a:pt x="7620" y="0"/>
                    <a:pt x="16891" y="0"/>
                  </a:cubicBezTo>
                  <a:moveTo>
                    <a:pt x="16891" y="33909"/>
                  </a:moveTo>
                  <a:lnTo>
                    <a:pt x="16891" y="16891"/>
                  </a:lnTo>
                  <a:lnTo>
                    <a:pt x="33909" y="16891"/>
                  </a:lnTo>
                  <a:lnTo>
                    <a:pt x="33909" y="842010"/>
                  </a:lnTo>
                  <a:lnTo>
                    <a:pt x="16891" y="842010"/>
                  </a:lnTo>
                  <a:lnTo>
                    <a:pt x="16891" y="825119"/>
                  </a:lnTo>
                  <a:lnTo>
                    <a:pt x="4774692" y="825119"/>
                  </a:lnTo>
                  <a:lnTo>
                    <a:pt x="4774692" y="842010"/>
                  </a:lnTo>
                  <a:lnTo>
                    <a:pt x="4757801" y="842010"/>
                  </a:lnTo>
                  <a:lnTo>
                    <a:pt x="4757801" y="16891"/>
                  </a:lnTo>
                  <a:lnTo>
                    <a:pt x="4774692" y="16891"/>
                  </a:lnTo>
                  <a:lnTo>
                    <a:pt x="4774692" y="33909"/>
                  </a:lnTo>
                  <a:lnTo>
                    <a:pt x="16891" y="33909"/>
                  </a:lnTo>
                  <a:close/>
                </a:path>
              </a:pathLst>
            </a:custGeom>
            <a:solidFill>
              <a:srgbClr val="B46D33"/>
            </a:solidFill>
          </p:spPr>
          <p:txBody>
            <a:bodyPr/>
            <a:lstStyle/>
            <a:p>
              <a:endParaRPr lang="en-US"/>
            </a:p>
          </p:txBody>
        </p:sp>
        <p:sp>
          <p:nvSpPr>
            <p:cNvPr id="15" name="TextBox 15"/>
            <p:cNvSpPr txBox="1"/>
            <p:nvPr/>
          </p:nvSpPr>
          <p:spPr>
            <a:xfrm>
              <a:off x="0" y="-85725"/>
              <a:ext cx="4791627" cy="944712"/>
            </a:xfrm>
            <a:prstGeom prst="rect">
              <a:avLst/>
            </a:prstGeom>
          </p:spPr>
          <p:txBody>
            <a:bodyPr lIns="50800" tIns="50800" rIns="50800" bIns="50800" rtlCol="0" anchor="ctr"/>
            <a:lstStyle/>
            <a:p>
              <a:pPr algn="ctr">
                <a:lnSpc>
                  <a:spcPts val="4800"/>
                </a:lnSpc>
              </a:pPr>
              <a:r>
                <a:rPr lang="en-US" sz="4000" b="1" spc="-1">
                  <a:solidFill>
                    <a:srgbClr val="FFFFFF"/>
                  </a:solidFill>
                  <a:latin typeface="Times New Roman Bold"/>
                  <a:ea typeface="Times New Roman Bold"/>
                  <a:cs typeface="Times New Roman Bold"/>
                  <a:sym typeface="Times New Roman Bold"/>
                </a:rPr>
                <a:t>Development</a:t>
              </a:r>
            </a:p>
          </p:txBody>
        </p:sp>
      </p:grpSp>
      <p:grpSp>
        <p:nvGrpSpPr>
          <p:cNvPr id="16" name="Group 16"/>
          <p:cNvGrpSpPr/>
          <p:nvPr/>
        </p:nvGrpSpPr>
        <p:grpSpPr>
          <a:xfrm>
            <a:off x="11331980" y="1517660"/>
            <a:ext cx="3593720" cy="644240"/>
            <a:chOff x="0" y="0"/>
            <a:chExt cx="4791627" cy="858987"/>
          </a:xfrm>
        </p:grpSpPr>
        <p:sp>
          <p:nvSpPr>
            <p:cNvPr id="17" name="Freeform 17"/>
            <p:cNvSpPr/>
            <p:nvPr/>
          </p:nvSpPr>
          <p:spPr>
            <a:xfrm>
              <a:off x="16891" y="16891"/>
              <a:ext cx="4757801" cy="825119"/>
            </a:xfrm>
            <a:custGeom>
              <a:avLst/>
              <a:gdLst/>
              <a:ahLst/>
              <a:cxnLst/>
              <a:rect l="l" t="t" r="r" b="b"/>
              <a:pathLst>
                <a:path w="4757801" h="825119">
                  <a:moveTo>
                    <a:pt x="0" y="0"/>
                  </a:moveTo>
                  <a:lnTo>
                    <a:pt x="4757801" y="0"/>
                  </a:lnTo>
                  <a:lnTo>
                    <a:pt x="4757801" y="825119"/>
                  </a:lnTo>
                  <a:lnTo>
                    <a:pt x="0" y="825119"/>
                  </a:lnTo>
                  <a:close/>
                </a:path>
              </a:pathLst>
            </a:custGeom>
            <a:solidFill>
              <a:srgbClr val="FF0000"/>
            </a:solidFill>
          </p:spPr>
          <p:txBody>
            <a:bodyPr/>
            <a:lstStyle/>
            <a:p>
              <a:endParaRPr lang="en-US"/>
            </a:p>
          </p:txBody>
        </p:sp>
        <p:sp>
          <p:nvSpPr>
            <p:cNvPr id="18" name="Freeform 18"/>
            <p:cNvSpPr/>
            <p:nvPr/>
          </p:nvSpPr>
          <p:spPr>
            <a:xfrm>
              <a:off x="0" y="0"/>
              <a:ext cx="4791583" cy="859028"/>
            </a:xfrm>
            <a:custGeom>
              <a:avLst/>
              <a:gdLst/>
              <a:ahLst/>
              <a:cxnLst/>
              <a:rect l="l" t="t" r="r" b="b"/>
              <a:pathLst>
                <a:path w="4791583" h="859028">
                  <a:moveTo>
                    <a:pt x="16891" y="0"/>
                  </a:moveTo>
                  <a:lnTo>
                    <a:pt x="4774692" y="0"/>
                  </a:lnTo>
                  <a:cubicBezTo>
                    <a:pt x="4784090" y="0"/>
                    <a:pt x="4791583" y="7620"/>
                    <a:pt x="4791583" y="16891"/>
                  </a:cubicBezTo>
                  <a:lnTo>
                    <a:pt x="4791583" y="842010"/>
                  </a:lnTo>
                  <a:cubicBezTo>
                    <a:pt x="4791583" y="851408"/>
                    <a:pt x="4783963" y="858901"/>
                    <a:pt x="4774692" y="858901"/>
                  </a:cubicBezTo>
                  <a:lnTo>
                    <a:pt x="16891" y="858901"/>
                  </a:lnTo>
                  <a:cubicBezTo>
                    <a:pt x="7620" y="859028"/>
                    <a:pt x="0" y="851408"/>
                    <a:pt x="0" y="842010"/>
                  </a:cubicBezTo>
                  <a:lnTo>
                    <a:pt x="0" y="16891"/>
                  </a:lnTo>
                  <a:cubicBezTo>
                    <a:pt x="0" y="7620"/>
                    <a:pt x="7620" y="0"/>
                    <a:pt x="16891" y="0"/>
                  </a:cubicBezTo>
                  <a:moveTo>
                    <a:pt x="16891" y="33909"/>
                  </a:moveTo>
                  <a:lnTo>
                    <a:pt x="16891" y="16891"/>
                  </a:lnTo>
                  <a:lnTo>
                    <a:pt x="33909" y="16891"/>
                  </a:lnTo>
                  <a:lnTo>
                    <a:pt x="33909" y="842010"/>
                  </a:lnTo>
                  <a:lnTo>
                    <a:pt x="16891" y="842010"/>
                  </a:lnTo>
                  <a:lnTo>
                    <a:pt x="16891" y="825119"/>
                  </a:lnTo>
                  <a:lnTo>
                    <a:pt x="4774692" y="825119"/>
                  </a:lnTo>
                  <a:lnTo>
                    <a:pt x="4774692" y="842010"/>
                  </a:lnTo>
                  <a:lnTo>
                    <a:pt x="4757801" y="842010"/>
                  </a:lnTo>
                  <a:lnTo>
                    <a:pt x="4757801" y="16891"/>
                  </a:lnTo>
                  <a:lnTo>
                    <a:pt x="4774692" y="16891"/>
                  </a:lnTo>
                  <a:lnTo>
                    <a:pt x="4774692" y="33909"/>
                  </a:lnTo>
                  <a:lnTo>
                    <a:pt x="16891" y="33909"/>
                  </a:lnTo>
                  <a:close/>
                </a:path>
              </a:pathLst>
            </a:custGeom>
            <a:solidFill>
              <a:srgbClr val="B46D33"/>
            </a:solidFill>
          </p:spPr>
          <p:txBody>
            <a:bodyPr/>
            <a:lstStyle/>
            <a:p>
              <a:endParaRPr lang="en-US"/>
            </a:p>
          </p:txBody>
        </p:sp>
        <p:sp>
          <p:nvSpPr>
            <p:cNvPr id="19" name="TextBox 19"/>
            <p:cNvSpPr txBox="1"/>
            <p:nvPr/>
          </p:nvSpPr>
          <p:spPr>
            <a:xfrm>
              <a:off x="0" y="-85725"/>
              <a:ext cx="4791627" cy="944712"/>
            </a:xfrm>
            <a:prstGeom prst="rect">
              <a:avLst/>
            </a:prstGeom>
          </p:spPr>
          <p:txBody>
            <a:bodyPr lIns="50800" tIns="50800" rIns="50800" bIns="50800" rtlCol="0" anchor="ctr"/>
            <a:lstStyle/>
            <a:p>
              <a:pPr algn="ctr">
                <a:lnSpc>
                  <a:spcPts val="4800"/>
                </a:lnSpc>
              </a:pPr>
              <a:r>
                <a:rPr lang="en-US" sz="4000" b="1" spc="-1">
                  <a:solidFill>
                    <a:srgbClr val="FFFFFF"/>
                  </a:solidFill>
                  <a:latin typeface="Times New Roman Bold"/>
                  <a:ea typeface="Times New Roman Bold"/>
                  <a:cs typeface="Times New Roman Bold"/>
                  <a:sym typeface="Times New Roman Bold"/>
                </a:rPr>
                <a:t>Database</a:t>
              </a:r>
            </a:p>
          </p:txBody>
        </p:sp>
      </p:grpSp>
      <p:grpSp>
        <p:nvGrpSpPr>
          <p:cNvPr id="20" name="Group 20"/>
          <p:cNvGrpSpPr/>
          <p:nvPr/>
        </p:nvGrpSpPr>
        <p:grpSpPr>
          <a:xfrm>
            <a:off x="6747631" y="5450592"/>
            <a:ext cx="3593720" cy="644240"/>
            <a:chOff x="0" y="0"/>
            <a:chExt cx="4791627" cy="858987"/>
          </a:xfrm>
        </p:grpSpPr>
        <p:sp>
          <p:nvSpPr>
            <p:cNvPr id="21" name="Freeform 21"/>
            <p:cNvSpPr/>
            <p:nvPr/>
          </p:nvSpPr>
          <p:spPr>
            <a:xfrm>
              <a:off x="16891" y="16891"/>
              <a:ext cx="4757801" cy="825119"/>
            </a:xfrm>
            <a:custGeom>
              <a:avLst/>
              <a:gdLst/>
              <a:ahLst/>
              <a:cxnLst/>
              <a:rect l="l" t="t" r="r" b="b"/>
              <a:pathLst>
                <a:path w="4757801" h="825119">
                  <a:moveTo>
                    <a:pt x="0" y="0"/>
                  </a:moveTo>
                  <a:lnTo>
                    <a:pt x="4757801" y="0"/>
                  </a:lnTo>
                  <a:lnTo>
                    <a:pt x="4757801" y="825119"/>
                  </a:lnTo>
                  <a:lnTo>
                    <a:pt x="0" y="825119"/>
                  </a:lnTo>
                  <a:close/>
                </a:path>
              </a:pathLst>
            </a:custGeom>
            <a:solidFill>
              <a:srgbClr val="8CB3E3"/>
            </a:solidFill>
          </p:spPr>
          <p:txBody>
            <a:bodyPr/>
            <a:lstStyle/>
            <a:p>
              <a:endParaRPr lang="en-US"/>
            </a:p>
          </p:txBody>
        </p:sp>
        <p:sp>
          <p:nvSpPr>
            <p:cNvPr id="22" name="Freeform 22"/>
            <p:cNvSpPr/>
            <p:nvPr/>
          </p:nvSpPr>
          <p:spPr>
            <a:xfrm>
              <a:off x="0" y="0"/>
              <a:ext cx="4791583" cy="859028"/>
            </a:xfrm>
            <a:custGeom>
              <a:avLst/>
              <a:gdLst/>
              <a:ahLst/>
              <a:cxnLst/>
              <a:rect l="l" t="t" r="r" b="b"/>
              <a:pathLst>
                <a:path w="4791583" h="859028">
                  <a:moveTo>
                    <a:pt x="16891" y="0"/>
                  </a:moveTo>
                  <a:lnTo>
                    <a:pt x="4774692" y="0"/>
                  </a:lnTo>
                  <a:cubicBezTo>
                    <a:pt x="4784090" y="0"/>
                    <a:pt x="4791583" y="7620"/>
                    <a:pt x="4791583" y="16891"/>
                  </a:cubicBezTo>
                  <a:lnTo>
                    <a:pt x="4791583" y="842010"/>
                  </a:lnTo>
                  <a:cubicBezTo>
                    <a:pt x="4791583" y="851408"/>
                    <a:pt x="4783963" y="858901"/>
                    <a:pt x="4774692" y="858901"/>
                  </a:cubicBezTo>
                  <a:lnTo>
                    <a:pt x="16891" y="858901"/>
                  </a:lnTo>
                  <a:cubicBezTo>
                    <a:pt x="7620" y="859028"/>
                    <a:pt x="0" y="851408"/>
                    <a:pt x="0" y="842010"/>
                  </a:cubicBezTo>
                  <a:lnTo>
                    <a:pt x="0" y="16891"/>
                  </a:lnTo>
                  <a:cubicBezTo>
                    <a:pt x="0" y="7620"/>
                    <a:pt x="7620" y="0"/>
                    <a:pt x="16891" y="0"/>
                  </a:cubicBezTo>
                  <a:moveTo>
                    <a:pt x="16891" y="33909"/>
                  </a:moveTo>
                  <a:lnTo>
                    <a:pt x="16891" y="16891"/>
                  </a:lnTo>
                  <a:lnTo>
                    <a:pt x="33909" y="16891"/>
                  </a:lnTo>
                  <a:lnTo>
                    <a:pt x="33909" y="842010"/>
                  </a:lnTo>
                  <a:lnTo>
                    <a:pt x="16891" y="842010"/>
                  </a:lnTo>
                  <a:lnTo>
                    <a:pt x="16891" y="825119"/>
                  </a:lnTo>
                  <a:lnTo>
                    <a:pt x="4774692" y="825119"/>
                  </a:lnTo>
                  <a:lnTo>
                    <a:pt x="4774692" y="842010"/>
                  </a:lnTo>
                  <a:lnTo>
                    <a:pt x="4757801" y="842010"/>
                  </a:lnTo>
                  <a:lnTo>
                    <a:pt x="4757801" y="16891"/>
                  </a:lnTo>
                  <a:lnTo>
                    <a:pt x="4774692" y="16891"/>
                  </a:lnTo>
                  <a:lnTo>
                    <a:pt x="4774692" y="33909"/>
                  </a:lnTo>
                  <a:lnTo>
                    <a:pt x="16891" y="33909"/>
                  </a:lnTo>
                  <a:close/>
                </a:path>
              </a:pathLst>
            </a:custGeom>
            <a:solidFill>
              <a:srgbClr val="B46D33"/>
            </a:solidFill>
          </p:spPr>
          <p:txBody>
            <a:bodyPr/>
            <a:lstStyle/>
            <a:p>
              <a:endParaRPr lang="en-US"/>
            </a:p>
          </p:txBody>
        </p:sp>
        <p:sp>
          <p:nvSpPr>
            <p:cNvPr id="23" name="TextBox 23"/>
            <p:cNvSpPr txBox="1"/>
            <p:nvPr/>
          </p:nvSpPr>
          <p:spPr>
            <a:xfrm>
              <a:off x="0" y="-85725"/>
              <a:ext cx="4791627" cy="944712"/>
            </a:xfrm>
            <a:prstGeom prst="rect">
              <a:avLst/>
            </a:prstGeom>
          </p:spPr>
          <p:txBody>
            <a:bodyPr lIns="50800" tIns="50800" rIns="50800" bIns="50800" rtlCol="0" anchor="ctr"/>
            <a:lstStyle/>
            <a:p>
              <a:pPr algn="ctr">
                <a:lnSpc>
                  <a:spcPts val="4800"/>
                </a:lnSpc>
              </a:pPr>
              <a:r>
                <a:rPr lang="en-US" sz="4000" b="1" spc="-1">
                  <a:solidFill>
                    <a:srgbClr val="FFFFFF"/>
                  </a:solidFill>
                  <a:latin typeface="Times New Roman Bold"/>
                  <a:ea typeface="Times New Roman Bold"/>
                  <a:cs typeface="Times New Roman Bold"/>
                  <a:sym typeface="Times New Roman Bold"/>
                </a:rPr>
                <a:t>Platform</a:t>
              </a:r>
            </a:p>
          </p:txBody>
        </p:sp>
      </p:grpSp>
      <p:sp>
        <p:nvSpPr>
          <p:cNvPr id="24" name="Freeform 24" descr="postgres - Official Image | Docker Hub"/>
          <p:cNvSpPr/>
          <p:nvPr/>
        </p:nvSpPr>
        <p:spPr>
          <a:xfrm>
            <a:off x="11973960" y="3011040"/>
            <a:ext cx="1866900" cy="1752600"/>
          </a:xfrm>
          <a:custGeom>
            <a:avLst/>
            <a:gdLst/>
            <a:ahLst/>
            <a:cxnLst/>
            <a:rect l="l" t="t" r="r" b="b"/>
            <a:pathLst>
              <a:path w="1866900" h="1752600">
                <a:moveTo>
                  <a:pt x="0" y="0"/>
                </a:moveTo>
                <a:lnTo>
                  <a:pt x="1866900" y="0"/>
                </a:lnTo>
                <a:lnTo>
                  <a:pt x="1866900" y="1752600"/>
                </a:lnTo>
                <a:lnTo>
                  <a:pt x="0" y="1752600"/>
                </a:lnTo>
                <a:lnTo>
                  <a:pt x="0" y="0"/>
                </a:lnTo>
                <a:close/>
              </a:path>
            </a:pathLst>
          </a:custGeom>
          <a:blipFill>
            <a:blip r:embed="rId6"/>
            <a:stretch>
              <a:fillRect/>
            </a:stretch>
          </a:blipFill>
        </p:spPr>
        <p:txBody>
          <a:bodyPr/>
          <a:lstStyle/>
          <a:p>
            <a:endParaRPr lang="en-US"/>
          </a:p>
        </p:txBody>
      </p:sp>
      <p:sp>
        <p:nvSpPr>
          <p:cNvPr id="25" name="Freeform 25" descr="Amazon Web Services - Wikipedia"/>
          <p:cNvSpPr/>
          <p:nvPr/>
        </p:nvSpPr>
        <p:spPr>
          <a:xfrm>
            <a:off x="4067548" y="6881801"/>
            <a:ext cx="2245772" cy="1401515"/>
          </a:xfrm>
          <a:custGeom>
            <a:avLst/>
            <a:gdLst/>
            <a:ahLst/>
            <a:cxnLst/>
            <a:rect l="l" t="t" r="r" b="b"/>
            <a:pathLst>
              <a:path w="2245772" h="1401515">
                <a:moveTo>
                  <a:pt x="0" y="0"/>
                </a:moveTo>
                <a:lnTo>
                  <a:pt x="2245772" y="0"/>
                </a:lnTo>
                <a:lnTo>
                  <a:pt x="2245772" y="1401515"/>
                </a:lnTo>
                <a:lnTo>
                  <a:pt x="0" y="1401515"/>
                </a:lnTo>
                <a:lnTo>
                  <a:pt x="0" y="0"/>
                </a:lnTo>
                <a:close/>
              </a:path>
            </a:pathLst>
          </a:custGeom>
          <a:blipFill>
            <a:blip r:embed="rId7"/>
            <a:stretch>
              <a:fillRect r="-4151"/>
            </a:stretch>
          </a:blipFill>
        </p:spPr>
        <p:txBody>
          <a:bodyPr/>
          <a:lstStyle/>
          <a:p>
            <a:endParaRPr lang="en-US"/>
          </a:p>
        </p:txBody>
      </p:sp>
      <p:sp>
        <p:nvSpPr>
          <p:cNvPr id="26" name="Freeform 26"/>
          <p:cNvSpPr/>
          <p:nvPr/>
        </p:nvSpPr>
        <p:spPr>
          <a:xfrm>
            <a:off x="10643020" y="6517183"/>
            <a:ext cx="2485820" cy="2130750"/>
          </a:xfrm>
          <a:custGeom>
            <a:avLst/>
            <a:gdLst/>
            <a:ahLst/>
            <a:cxnLst/>
            <a:rect l="l" t="t" r="r" b="b"/>
            <a:pathLst>
              <a:path w="2485820" h="2130750">
                <a:moveTo>
                  <a:pt x="0" y="0"/>
                </a:moveTo>
                <a:lnTo>
                  <a:pt x="2485820" y="0"/>
                </a:lnTo>
                <a:lnTo>
                  <a:pt x="2485820" y="2130750"/>
                </a:lnTo>
                <a:lnTo>
                  <a:pt x="0" y="2130750"/>
                </a:lnTo>
                <a:lnTo>
                  <a:pt x="0" y="0"/>
                </a:lnTo>
                <a:close/>
              </a:path>
            </a:pathLst>
          </a:custGeom>
          <a:blipFill>
            <a:blip r:embed="rId8"/>
            <a:stretch>
              <a:fillRect l="-22535" t="-11747" r="-27618" b="-6043"/>
            </a:stretch>
          </a:blipFill>
        </p:spPr>
        <p:txBody>
          <a:bodyPr/>
          <a:lstStyle/>
          <a:p>
            <a:endParaRPr lang="en-US"/>
          </a:p>
        </p:txBody>
      </p:sp>
      <p:sp>
        <p:nvSpPr>
          <p:cNvPr id="27" name="Freeform 27"/>
          <p:cNvSpPr/>
          <p:nvPr/>
        </p:nvSpPr>
        <p:spPr>
          <a:xfrm>
            <a:off x="7455303" y="6611281"/>
            <a:ext cx="2370835" cy="2130750"/>
          </a:xfrm>
          <a:custGeom>
            <a:avLst/>
            <a:gdLst/>
            <a:ahLst/>
            <a:cxnLst/>
            <a:rect l="l" t="t" r="r" b="b"/>
            <a:pathLst>
              <a:path w="2370835" h="2130750">
                <a:moveTo>
                  <a:pt x="0" y="0"/>
                </a:moveTo>
                <a:lnTo>
                  <a:pt x="2370834" y="0"/>
                </a:lnTo>
                <a:lnTo>
                  <a:pt x="2370834" y="2130750"/>
                </a:lnTo>
                <a:lnTo>
                  <a:pt x="0" y="2130750"/>
                </a:lnTo>
                <a:lnTo>
                  <a:pt x="0" y="0"/>
                </a:lnTo>
                <a:close/>
              </a:path>
            </a:pathLst>
          </a:custGeom>
          <a:blipFill>
            <a:blip r:embed="rId9"/>
            <a:stretch>
              <a:fillRect/>
            </a:stretch>
          </a:blipFill>
        </p:spPr>
        <p:txBody>
          <a:bodyPr/>
          <a:lstStyle/>
          <a:p>
            <a:endParaRPr lang="en-US"/>
          </a:p>
        </p:txBody>
      </p:sp>
      <p:sp>
        <p:nvSpPr>
          <p:cNvPr id="28" name="TextBox 9">
            <a:extLst>
              <a:ext uri="{FF2B5EF4-FFF2-40B4-BE49-F238E27FC236}">
                <a16:creationId xmlns:a16="http://schemas.microsoft.com/office/drawing/2014/main" id="{6AB2F2B2-8472-89FB-0A2F-6006BEE68098}"/>
              </a:ext>
            </a:extLst>
          </p:cNvPr>
          <p:cNvSpPr txBox="1"/>
          <p:nvPr/>
        </p:nvSpPr>
        <p:spPr>
          <a:xfrm>
            <a:off x="16840201" y="9218312"/>
            <a:ext cx="838200" cy="529056"/>
          </a:xfrm>
          <a:prstGeom prst="rect">
            <a:avLst/>
          </a:prstGeom>
        </p:spPr>
        <p:txBody>
          <a:bodyPr wrap="square" lIns="0" tIns="0" rIns="0" bIns="0" rtlCol="0" anchor="t">
            <a:spAutoFit/>
          </a:bodyPr>
          <a:lstStyle/>
          <a:p>
            <a:pPr algn="ctr">
              <a:lnSpc>
                <a:spcPts val="4353"/>
              </a:lnSpc>
              <a:spcBef>
                <a:spcPct val="0"/>
              </a:spcBef>
            </a:pPr>
            <a:r>
              <a:rPr lang="en-US" sz="3627" dirty="0">
                <a:solidFill>
                  <a:srgbClr val="000000"/>
                </a:solidFill>
                <a:latin typeface="Arial"/>
                <a:ea typeface="Arial"/>
                <a:cs typeface="Arial"/>
                <a:sym typeface="Arial"/>
              </a:rPr>
              <a:t>10</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206040" y="0"/>
            <a:ext cx="5344560" cy="998640"/>
          </a:xfrm>
          <a:custGeom>
            <a:avLst/>
            <a:gdLst/>
            <a:ahLst/>
            <a:cxnLst/>
            <a:rect l="l" t="t" r="r" b="b"/>
            <a:pathLst>
              <a:path w="5344560" h="998640">
                <a:moveTo>
                  <a:pt x="0" y="0"/>
                </a:moveTo>
                <a:lnTo>
                  <a:pt x="5344560" y="0"/>
                </a:lnTo>
                <a:lnTo>
                  <a:pt x="5344560" y="998640"/>
                </a:lnTo>
                <a:lnTo>
                  <a:pt x="0" y="9986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9282960" y="9450720"/>
            <a:ext cx="4870800" cy="835920"/>
            <a:chOff x="0" y="0"/>
            <a:chExt cx="6494400" cy="1114560"/>
          </a:xfrm>
        </p:grpSpPr>
        <p:sp>
          <p:nvSpPr>
            <p:cNvPr id="4" name="Freeform 4"/>
            <p:cNvSpPr/>
            <p:nvPr/>
          </p:nvSpPr>
          <p:spPr>
            <a:xfrm>
              <a:off x="0" y="0"/>
              <a:ext cx="6493637" cy="1114298"/>
            </a:xfrm>
            <a:custGeom>
              <a:avLst/>
              <a:gdLst/>
              <a:ahLst/>
              <a:cxnLst/>
              <a:rect l="l" t="t" r="r" b="b"/>
              <a:pathLst>
                <a:path w="6493637" h="1114298">
                  <a:moveTo>
                    <a:pt x="6493637" y="1114298"/>
                  </a:moveTo>
                  <a:lnTo>
                    <a:pt x="0" y="1114298"/>
                  </a:lnTo>
                  <a:lnTo>
                    <a:pt x="648589" y="0"/>
                  </a:lnTo>
                  <a:lnTo>
                    <a:pt x="5845048" y="0"/>
                  </a:lnTo>
                  <a:lnTo>
                    <a:pt x="6493637" y="1114298"/>
                  </a:lnTo>
                  <a:close/>
                </a:path>
              </a:pathLst>
            </a:custGeom>
            <a:solidFill>
              <a:srgbClr val="CB6425"/>
            </a:solidFill>
          </p:spPr>
          <p:txBody>
            <a:bodyPr/>
            <a:lstStyle/>
            <a:p>
              <a:endParaRPr lang="en-US"/>
            </a:p>
          </p:txBody>
        </p:sp>
      </p:grpSp>
      <p:sp>
        <p:nvSpPr>
          <p:cNvPr id="5" name="Freeform 5"/>
          <p:cNvSpPr/>
          <p:nvPr/>
        </p:nvSpPr>
        <p:spPr>
          <a:xfrm>
            <a:off x="0" y="0"/>
            <a:ext cx="4174560" cy="2991600"/>
          </a:xfrm>
          <a:custGeom>
            <a:avLst/>
            <a:gdLst/>
            <a:ahLst/>
            <a:cxnLst/>
            <a:rect l="l" t="t" r="r" b="b"/>
            <a:pathLst>
              <a:path w="4174560" h="2991600">
                <a:moveTo>
                  <a:pt x="0" y="0"/>
                </a:moveTo>
                <a:lnTo>
                  <a:pt x="4174560" y="0"/>
                </a:lnTo>
                <a:lnTo>
                  <a:pt x="4174560" y="2991600"/>
                </a:lnTo>
                <a:lnTo>
                  <a:pt x="0" y="29916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Freeform 6"/>
          <p:cNvSpPr/>
          <p:nvPr/>
        </p:nvSpPr>
        <p:spPr>
          <a:xfrm>
            <a:off x="2489221" y="818640"/>
            <a:ext cx="13031640" cy="8649720"/>
          </a:xfrm>
          <a:custGeom>
            <a:avLst/>
            <a:gdLst/>
            <a:ahLst/>
            <a:cxnLst/>
            <a:rect l="l" t="t" r="r" b="b"/>
            <a:pathLst>
              <a:path w="13031640" h="8649720">
                <a:moveTo>
                  <a:pt x="0" y="0"/>
                </a:moveTo>
                <a:lnTo>
                  <a:pt x="13031640" y="0"/>
                </a:lnTo>
                <a:lnTo>
                  <a:pt x="13031640" y="8649720"/>
                </a:lnTo>
                <a:lnTo>
                  <a:pt x="0" y="8649720"/>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206040" y="0"/>
            <a:ext cx="5344560" cy="998640"/>
          </a:xfrm>
          <a:custGeom>
            <a:avLst/>
            <a:gdLst/>
            <a:ahLst/>
            <a:cxnLst/>
            <a:rect l="l" t="t" r="r" b="b"/>
            <a:pathLst>
              <a:path w="5344560" h="998640">
                <a:moveTo>
                  <a:pt x="0" y="0"/>
                </a:moveTo>
                <a:lnTo>
                  <a:pt x="5344560" y="0"/>
                </a:lnTo>
                <a:lnTo>
                  <a:pt x="5344560" y="998640"/>
                </a:lnTo>
                <a:lnTo>
                  <a:pt x="0" y="9986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9282960" y="9450720"/>
            <a:ext cx="4870800" cy="835920"/>
            <a:chOff x="0" y="0"/>
            <a:chExt cx="6494400" cy="1114560"/>
          </a:xfrm>
        </p:grpSpPr>
        <p:sp>
          <p:nvSpPr>
            <p:cNvPr id="4" name="Freeform 4"/>
            <p:cNvSpPr/>
            <p:nvPr/>
          </p:nvSpPr>
          <p:spPr>
            <a:xfrm>
              <a:off x="0" y="0"/>
              <a:ext cx="6493637" cy="1114298"/>
            </a:xfrm>
            <a:custGeom>
              <a:avLst/>
              <a:gdLst/>
              <a:ahLst/>
              <a:cxnLst/>
              <a:rect l="l" t="t" r="r" b="b"/>
              <a:pathLst>
                <a:path w="6493637" h="1114298">
                  <a:moveTo>
                    <a:pt x="6493637" y="1114298"/>
                  </a:moveTo>
                  <a:lnTo>
                    <a:pt x="0" y="1114298"/>
                  </a:lnTo>
                  <a:lnTo>
                    <a:pt x="648589" y="0"/>
                  </a:lnTo>
                  <a:lnTo>
                    <a:pt x="5845048" y="0"/>
                  </a:lnTo>
                  <a:lnTo>
                    <a:pt x="6493637" y="1114298"/>
                  </a:lnTo>
                  <a:close/>
                </a:path>
              </a:pathLst>
            </a:custGeom>
            <a:solidFill>
              <a:srgbClr val="CB6425"/>
            </a:solidFill>
          </p:spPr>
          <p:txBody>
            <a:bodyPr/>
            <a:lstStyle/>
            <a:p>
              <a:endParaRPr lang="en-US"/>
            </a:p>
          </p:txBody>
        </p:sp>
      </p:grpSp>
      <p:sp>
        <p:nvSpPr>
          <p:cNvPr id="5" name="Freeform 5"/>
          <p:cNvSpPr/>
          <p:nvPr/>
        </p:nvSpPr>
        <p:spPr>
          <a:xfrm>
            <a:off x="0" y="0"/>
            <a:ext cx="4174560" cy="2991600"/>
          </a:xfrm>
          <a:custGeom>
            <a:avLst/>
            <a:gdLst/>
            <a:ahLst/>
            <a:cxnLst/>
            <a:rect l="l" t="t" r="r" b="b"/>
            <a:pathLst>
              <a:path w="4174560" h="2991600">
                <a:moveTo>
                  <a:pt x="0" y="0"/>
                </a:moveTo>
                <a:lnTo>
                  <a:pt x="4174560" y="0"/>
                </a:lnTo>
                <a:lnTo>
                  <a:pt x="4174560" y="2991600"/>
                </a:lnTo>
                <a:lnTo>
                  <a:pt x="0" y="29916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TextBox 6"/>
          <p:cNvSpPr txBox="1"/>
          <p:nvPr/>
        </p:nvSpPr>
        <p:spPr>
          <a:xfrm>
            <a:off x="2213280" y="1976040"/>
            <a:ext cx="13861080" cy="1095375"/>
          </a:xfrm>
          <a:prstGeom prst="rect">
            <a:avLst/>
          </a:prstGeom>
        </p:spPr>
        <p:txBody>
          <a:bodyPr lIns="0" tIns="0" rIns="0" bIns="0" rtlCol="0" anchor="t">
            <a:spAutoFit/>
          </a:bodyPr>
          <a:lstStyle/>
          <a:p>
            <a:pPr algn="ctr">
              <a:lnSpc>
                <a:spcPts val="8640"/>
              </a:lnSpc>
            </a:pPr>
            <a:r>
              <a:rPr lang="en-US" sz="7200" spc="-1">
                <a:solidFill>
                  <a:srgbClr val="4F81BD"/>
                </a:solidFill>
                <a:latin typeface="Tahoma"/>
                <a:ea typeface="Tahoma"/>
                <a:cs typeface="Tahoma"/>
                <a:sym typeface="Tahoma"/>
              </a:rPr>
              <a:t>CONTENTS</a:t>
            </a:r>
          </a:p>
        </p:txBody>
      </p:sp>
      <p:sp>
        <p:nvSpPr>
          <p:cNvPr id="7" name="TextBox 7"/>
          <p:cNvSpPr txBox="1"/>
          <p:nvPr/>
        </p:nvSpPr>
        <p:spPr>
          <a:xfrm>
            <a:off x="3728594" y="3598710"/>
            <a:ext cx="11461954" cy="4381500"/>
          </a:xfrm>
          <a:prstGeom prst="rect">
            <a:avLst/>
          </a:prstGeom>
        </p:spPr>
        <p:txBody>
          <a:bodyPr lIns="0" tIns="0" rIns="0" bIns="0" rtlCol="0" anchor="t">
            <a:spAutoFit/>
          </a:bodyPr>
          <a:lstStyle/>
          <a:p>
            <a:pPr algn="l">
              <a:lnSpc>
                <a:spcPts val="5676"/>
              </a:lnSpc>
              <a:spcBef>
                <a:spcPct val="0"/>
              </a:spcBef>
            </a:pPr>
            <a:r>
              <a:rPr lang="en-US" sz="4730" dirty="0">
                <a:solidFill>
                  <a:srgbClr val="4F81BD"/>
                </a:solidFill>
                <a:latin typeface="Arial"/>
                <a:ea typeface="Arial"/>
                <a:cs typeface="Arial"/>
                <a:sym typeface="Arial"/>
              </a:rPr>
              <a:t>1.Abstract                                            .....1</a:t>
            </a:r>
          </a:p>
          <a:p>
            <a:pPr algn="l">
              <a:lnSpc>
                <a:spcPts val="5676"/>
              </a:lnSpc>
              <a:spcBef>
                <a:spcPct val="0"/>
              </a:spcBef>
            </a:pPr>
            <a:r>
              <a:rPr lang="en-US" sz="4730" dirty="0">
                <a:solidFill>
                  <a:srgbClr val="4F81BD"/>
                </a:solidFill>
                <a:latin typeface="Arial"/>
                <a:ea typeface="Arial"/>
                <a:cs typeface="Arial"/>
                <a:sym typeface="Arial"/>
              </a:rPr>
              <a:t>2.Project overview                               .....2</a:t>
            </a:r>
          </a:p>
          <a:p>
            <a:pPr algn="l">
              <a:lnSpc>
                <a:spcPts val="5676"/>
              </a:lnSpc>
              <a:spcBef>
                <a:spcPct val="0"/>
              </a:spcBef>
            </a:pPr>
            <a:r>
              <a:rPr lang="en-US" sz="4730" dirty="0">
                <a:solidFill>
                  <a:srgbClr val="4F81BD"/>
                </a:solidFill>
                <a:latin typeface="Arial"/>
                <a:ea typeface="Arial"/>
                <a:cs typeface="Arial"/>
                <a:sym typeface="Arial"/>
              </a:rPr>
              <a:t>3.Key Features                                    .....3</a:t>
            </a:r>
          </a:p>
          <a:p>
            <a:pPr algn="l">
              <a:lnSpc>
                <a:spcPts val="5676"/>
              </a:lnSpc>
              <a:spcBef>
                <a:spcPct val="0"/>
              </a:spcBef>
            </a:pPr>
            <a:r>
              <a:rPr lang="en-US" sz="4730" dirty="0">
                <a:solidFill>
                  <a:srgbClr val="4F81BD"/>
                </a:solidFill>
                <a:latin typeface="Arial"/>
                <a:ea typeface="Arial"/>
                <a:cs typeface="Arial"/>
                <a:sym typeface="Arial"/>
              </a:rPr>
              <a:t>4.API Gateway.    						.....6</a:t>
            </a:r>
          </a:p>
          <a:p>
            <a:pPr algn="l">
              <a:lnSpc>
                <a:spcPts val="5676"/>
              </a:lnSpc>
              <a:spcBef>
                <a:spcPct val="0"/>
              </a:spcBef>
            </a:pPr>
            <a:r>
              <a:rPr lang="en-US" sz="4730" dirty="0">
                <a:solidFill>
                  <a:srgbClr val="4F81BD"/>
                </a:solidFill>
                <a:latin typeface="Arial"/>
                <a:ea typeface="Arial"/>
                <a:cs typeface="Arial"/>
                <a:sym typeface="Arial"/>
              </a:rPr>
              <a:t>5. ER Diagram.                                     ....7</a:t>
            </a:r>
          </a:p>
          <a:p>
            <a:pPr algn="l">
              <a:lnSpc>
                <a:spcPts val="5676"/>
              </a:lnSpc>
              <a:spcBef>
                <a:spcPct val="0"/>
              </a:spcBef>
            </a:pPr>
            <a:r>
              <a:rPr lang="en-US" sz="4730" dirty="0">
                <a:solidFill>
                  <a:srgbClr val="4F81BD"/>
                </a:solidFill>
                <a:latin typeface="Arial"/>
                <a:ea typeface="Arial"/>
                <a:cs typeface="Arial"/>
                <a:sym typeface="Arial"/>
              </a:rPr>
              <a:t>6.Tech Stack								...10</a:t>
            </a:r>
          </a:p>
        </p:txBody>
      </p:sp>
      <p:sp>
        <p:nvSpPr>
          <p:cNvPr id="8" name="Freeform 8"/>
          <p:cNvSpPr/>
          <p:nvPr/>
        </p:nvSpPr>
        <p:spPr>
          <a:xfrm>
            <a:off x="13040254" y="838146"/>
            <a:ext cx="4419844" cy="2087148"/>
          </a:xfrm>
          <a:custGeom>
            <a:avLst/>
            <a:gdLst/>
            <a:ahLst/>
            <a:cxnLst/>
            <a:rect l="l" t="t" r="r" b="b"/>
            <a:pathLst>
              <a:path w="4419844" h="2087148">
                <a:moveTo>
                  <a:pt x="0" y="0"/>
                </a:moveTo>
                <a:lnTo>
                  <a:pt x="4419843" y="0"/>
                </a:lnTo>
                <a:lnTo>
                  <a:pt x="4419843" y="2087148"/>
                </a:lnTo>
                <a:lnTo>
                  <a:pt x="0" y="2087148"/>
                </a:lnTo>
                <a:lnTo>
                  <a:pt x="0" y="0"/>
                </a:lnTo>
                <a:close/>
              </a:path>
            </a:pathLst>
          </a:custGeom>
          <a:blipFill>
            <a:blip r:embed="rId6"/>
            <a:stretch>
              <a:fillRect/>
            </a:stretch>
          </a:blipFill>
        </p:spPr>
        <p:txBody>
          <a:bodyPr/>
          <a:lstStyle/>
          <a:p>
            <a:endParaRPr 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6206040" y="0"/>
            <a:ext cx="5344560" cy="998640"/>
          </a:xfrm>
          <a:custGeom>
            <a:avLst/>
            <a:gdLst/>
            <a:ahLst/>
            <a:cxnLst/>
            <a:rect l="l" t="t" r="r" b="b"/>
            <a:pathLst>
              <a:path w="5344560" h="998640">
                <a:moveTo>
                  <a:pt x="0" y="0"/>
                </a:moveTo>
                <a:lnTo>
                  <a:pt x="5344560" y="0"/>
                </a:lnTo>
                <a:lnTo>
                  <a:pt x="5344560" y="998640"/>
                </a:lnTo>
                <a:lnTo>
                  <a:pt x="0" y="99864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3" name="Group 3"/>
          <p:cNvGrpSpPr/>
          <p:nvPr/>
        </p:nvGrpSpPr>
        <p:grpSpPr>
          <a:xfrm>
            <a:off x="9282960" y="9450720"/>
            <a:ext cx="4870800" cy="835920"/>
            <a:chOff x="0" y="0"/>
            <a:chExt cx="6494400" cy="1114560"/>
          </a:xfrm>
        </p:grpSpPr>
        <p:sp>
          <p:nvSpPr>
            <p:cNvPr id="4" name="Freeform 4"/>
            <p:cNvSpPr/>
            <p:nvPr/>
          </p:nvSpPr>
          <p:spPr>
            <a:xfrm>
              <a:off x="0" y="0"/>
              <a:ext cx="6493637" cy="1114298"/>
            </a:xfrm>
            <a:custGeom>
              <a:avLst/>
              <a:gdLst/>
              <a:ahLst/>
              <a:cxnLst/>
              <a:rect l="l" t="t" r="r" b="b"/>
              <a:pathLst>
                <a:path w="6493637" h="1114298">
                  <a:moveTo>
                    <a:pt x="6493637" y="1114298"/>
                  </a:moveTo>
                  <a:lnTo>
                    <a:pt x="0" y="1114298"/>
                  </a:lnTo>
                  <a:lnTo>
                    <a:pt x="648589" y="0"/>
                  </a:lnTo>
                  <a:lnTo>
                    <a:pt x="5845048" y="0"/>
                  </a:lnTo>
                  <a:lnTo>
                    <a:pt x="6493637" y="1114298"/>
                  </a:lnTo>
                  <a:close/>
                </a:path>
              </a:pathLst>
            </a:custGeom>
            <a:solidFill>
              <a:srgbClr val="CB6425"/>
            </a:solidFill>
          </p:spPr>
          <p:txBody>
            <a:bodyPr/>
            <a:lstStyle/>
            <a:p>
              <a:endParaRPr lang="en-US"/>
            </a:p>
          </p:txBody>
        </p:sp>
      </p:grpSp>
      <p:sp>
        <p:nvSpPr>
          <p:cNvPr id="5" name="Freeform 5"/>
          <p:cNvSpPr/>
          <p:nvPr/>
        </p:nvSpPr>
        <p:spPr>
          <a:xfrm>
            <a:off x="0" y="0"/>
            <a:ext cx="4174560" cy="2991600"/>
          </a:xfrm>
          <a:custGeom>
            <a:avLst/>
            <a:gdLst/>
            <a:ahLst/>
            <a:cxnLst/>
            <a:rect l="l" t="t" r="r" b="b"/>
            <a:pathLst>
              <a:path w="4174560" h="2991600">
                <a:moveTo>
                  <a:pt x="0" y="0"/>
                </a:moveTo>
                <a:lnTo>
                  <a:pt x="4174560" y="0"/>
                </a:lnTo>
                <a:lnTo>
                  <a:pt x="4174560" y="2991600"/>
                </a:lnTo>
                <a:lnTo>
                  <a:pt x="0" y="29916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6" name="TextBox 6"/>
          <p:cNvSpPr txBox="1"/>
          <p:nvPr/>
        </p:nvSpPr>
        <p:spPr>
          <a:xfrm>
            <a:off x="2329276" y="3286582"/>
            <a:ext cx="13629448" cy="5210175"/>
          </a:xfrm>
          <a:prstGeom prst="rect">
            <a:avLst/>
          </a:prstGeom>
        </p:spPr>
        <p:txBody>
          <a:bodyPr lIns="0" tIns="0" rIns="0" bIns="0" rtlCol="0" anchor="t">
            <a:spAutoFit/>
          </a:bodyPr>
          <a:lstStyle/>
          <a:p>
            <a:pPr algn="just">
              <a:lnSpc>
                <a:spcPts val="4080"/>
              </a:lnSpc>
            </a:pPr>
            <a:r>
              <a:rPr lang="en-US" sz="3400">
                <a:solidFill>
                  <a:srgbClr val="000000"/>
                </a:solidFill>
                <a:latin typeface="Arial"/>
                <a:ea typeface="Arial"/>
                <a:cs typeface="Arial"/>
                <a:sym typeface="Arial"/>
              </a:rPr>
              <a:t>In the modern age, the convenience of online solutions has extended to almost every aspect of daily life, yet many visitors still face the inconvenience of long queues when purchasing tickets for attractions such as zoos, museums, and other popular destinations. This project proposes an innovative online platform designed to alleviate this problem by allowing users to discover, book, and manage tickets for various attractions without the need to physically stand in line. The platform aims to provide a seamless experience for users while also offering owners a valuable tool for increasing visibility and maximizing profitability.</a:t>
            </a:r>
          </a:p>
        </p:txBody>
      </p:sp>
      <p:sp>
        <p:nvSpPr>
          <p:cNvPr id="7" name="Freeform 7"/>
          <p:cNvSpPr/>
          <p:nvPr/>
        </p:nvSpPr>
        <p:spPr>
          <a:xfrm>
            <a:off x="13040254" y="838146"/>
            <a:ext cx="4419844" cy="2087148"/>
          </a:xfrm>
          <a:custGeom>
            <a:avLst/>
            <a:gdLst/>
            <a:ahLst/>
            <a:cxnLst/>
            <a:rect l="l" t="t" r="r" b="b"/>
            <a:pathLst>
              <a:path w="4419844" h="2087148">
                <a:moveTo>
                  <a:pt x="0" y="0"/>
                </a:moveTo>
                <a:lnTo>
                  <a:pt x="4419843" y="0"/>
                </a:lnTo>
                <a:lnTo>
                  <a:pt x="4419843" y="2087148"/>
                </a:lnTo>
                <a:lnTo>
                  <a:pt x="0" y="2087148"/>
                </a:lnTo>
                <a:lnTo>
                  <a:pt x="0" y="0"/>
                </a:lnTo>
                <a:close/>
              </a:path>
            </a:pathLst>
          </a:custGeom>
          <a:blipFill>
            <a:blip r:embed="rId6"/>
            <a:stretch>
              <a:fillRect/>
            </a:stretch>
          </a:blipFill>
        </p:spPr>
        <p:txBody>
          <a:bodyPr/>
          <a:lstStyle/>
          <a:p>
            <a:endParaRPr lang="en-US"/>
          </a:p>
        </p:txBody>
      </p:sp>
      <p:sp>
        <p:nvSpPr>
          <p:cNvPr id="8" name="TextBox 8"/>
          <p:cNvSpPr txBox="1"/>
          <p:nvPr/>
        </p:nvSpPr>
        <p:spPr>
          <a:xfrm>
            <a:off x="1906920" y="1738845"/>
            <a:ext cx="13597898" cy="1314450"/>
          </a:xfrm>
          <a:prstGeom prst="rect">
            <a:avLst/>
          </a:prstGeom>
        </p:spPr>
        <p:txBody>
          <a:bodyPr lIns="0" tIns="0" rIns="0" bIns="0" rtlCol="0" anchor="t">
            <a:spAutoFit/>
          </a:bodyPr>
          <a:lstStyle/>
          <a:p>
            <a:pPr algn="ctr">
              <a:lnSpc>
                <a:spcPts val="9289"/>
              </a:lnSpc>
            </a:pPr>
            <a:r>
              <a:rPr lang="en-US" sz="7741" spc="-1">
                <a:solidFill>
                  <a:srgbClr val="4F81BD"/>
                </a:solidFill>
                <a:latin typeface="Arial"/>
                <a:ea typeface="Arial"/>
                <a:cs typeface="Arial"/>
                <a:sym typeface="Arial"/>
              </a:rPr>
              <a:t>  EaseMyBooking</a:t>
            </a:r>
          </a:p>
        </p:txBody>
      </p:sp>
      <p:sp>
        <p:nvSpPr>
          <p:cNvPr id="9" name="TextBox 9"/>
          <p:cNvSpPr txBox="1"/>
          <p:nvPr/>
        </p:nvSpPr>
        <p:spPr>
          <a:xfrm>
            <a:off x="17460097" y="9061995"/>
            <a:ext cx="289135" cy="691725"/>
          </a:xfrm>
          <a:prstGeom prst="rect">
            <a:avLst/>
          </a:prstGeom>
        </p:spPr>
        <p:txBody>
          <a:bodyPr lIns="0" tIns="0" rIns="0" bIns="0" rtlCol="0" anchor="t">
            <a:spAutoFit/>
          </a:bodyPr>
          <a:lstStyle/>
          <a:p>
            <a:pPr algn="ctr">
              <a:lnSpc>
                <a:spcPts val="4907"/>
              </a:lnSpc>
              <a:spcBef>
                <a:spcPct val="0"/>
              </a:spcBef>
            </a:pPr>
            <a:r>
              <a:rPr lang="en-US" sz="4089">
                <a:solidFill>
                  <a:srgbClr val="000000"/>
                </a:solidFill>
                <a:latin typeface="Arial"/>
                <a:ea typeface="Arial"/>
                <a:cs typeface="Arial"/>
                <a:sym typeface="Arial"/>
              </a:rPr>
              <a:t>1</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313320" y="0"/>
            <a:ext cx="5660640" cy="1647000"/>
            <a:chOff x="0" y="0"/>
            <a:chExt cx="7547520" cy="2196000"/>
          </a:xfrm>
        </p:grpSpPr>
        <p:sp>
          <p:nvSpPr>
            <p:cNvPr id="3" name="Freeform 3"/>
            <p:cNvSpPr/>
            <p:nvPr/>
          </p:nvSpPr>
          <p:spPr>
            <a:xfrm>
              <a:off x="0" y="0"/>
              <a:ext cx="7547483" cy="2195576"/>
            </a:xfrm>
            <a:custGeom>
              <a:avLst/>
              <a:gdLst/>
              <a:ahLst/>
              <a:cxnLst/>
              <a:rect l="l" t="t" r="r" b="b"/>
              <a:pathLst>
                <a:path w="7547483" h="2195576">
                  <a:moveTo>
                    <a:pt x="0" y="0"/>
                  </a:moveTo>
                  <a:lnTo>
                    <a:pt x="7547483" y="0"/>
                  </a:lnTo>
                  <a:lnTo>
                    <a:pt x="3773678" y="2195576"/>
                  </a:lnTo>
                  <a:lnTo>
                    <a:pt x="0" y="0"/>
                  </a:lnTo>
                  <a:close/>
                </a:path>
              </a:pathLst>
            </a:custGeom>
            <a:solidFill>
              <a:srgbClr val="CB6425"/>
            </a:solidFill>
          </p:spPr>
          <p:txBody>
            <a:bodyPr/>
            <a:lstStyle/>
            <a:p>
              <a:endParaRPr lang="en-US"/>
            </a:p>
          </p:txBody>
        </p:sp>
      </p:grpSp>
      <p:grpSp>
        <p:nvGrpSpPr>
          <p:cNvPr id="4" name="Group 4"/>
          <p:cNvGrpSpPr/>
          <p:nvPr/>
        </p:nvGrpSpPr>
        <p:grpSpPr>
          <a:xfrm>
            <a:off x="0" y="2596320"/>
            <a:ext cx="1028520" cy="5094360"/>
            <a:chOff x="0" y="0"/>
            <a:chExt cx="1371360" cy="6792480"/>
          </a:xfrm>
        </p:grpSpPr>
        <p:sp>
          <p:nvSpPr>
            <p:cNvPr id="5" name="Freeform 5"/>
            <p:cNvSpPr/>
            <p:nvPr/>
          </p:nvSpPr>
          <p:spPr>
            <a:xfrm>
              <a:off x="0" y="0"/>
              <a:ext cx="1371346" cy="6792341"/>
            </a:xfrm>
            <a:custGeom>
              <a:avLst/>
              <a:gdLst/>
              <a:ahLst/>
              <a:cxnLst/>
              <a:rect l="l" t="t" r="r" b="b"/>
              <a:pathLst>
                <a:path w="1371346" h="6792341">
                  <a:moveTo>
                    <a:pt x="0" y="6792341"/>
                  </a:moveTo>
                  <a:lnTo>
                    <a:pt x="0" y="0"/>
                  </a:lnTo>
                  <a:lnTo>
                    <a:pt x="1371346" y="797941"/>
                  </a:lnTo>
                  <a:lnTo>
                    <a:pt x="1371346" y="5994400"/>
                  </a:lnTo>
                  <a:lnTo>
                    <a:pt x="0" y="6792341"/>
                  </a:lnTo>
                  <a:close/>
                </a:path>
              </a:pathLst>
            </a:custGeom>
            <a:solidFill>
              <a:srgbClr val="CB6425"/>
            </a:solidFill>
          </p:spPr>
          <p:txBody>
            <a:bodyPr/>
            <a:lstStyle/>
            <a:p>
              <a:endParaRPr lang="en-US"/>
            </a:p>
          </p:txBody>
        </p:sp>
      </p:grpSp>
      <p:grpSp>
        <p:nvGrpSpPr>
          <p:cNvPr id="6" name="Group 6"/>
          <p:cNvGrpSpPr/>
          <p:nvPr/>
        </p:nvGrpSpPr>
        <p:grpSpPr>
          <a:xfrm>
            <a:off x="2526840" y="9258480"/>
            <a:ext cx="5002920" cy="1028520"/>
            <a:chOff x="0" y="0"/>
            <a:chExt cx="6670560" cy="1371360"/>
          </a:xfrm>
        </p:grpSpPr>
        <p:sp>
          <p:nvSpPr>
            <p:cNvPr id="7" name="Freeform 7"/>
            <p:cNvSpPr/>
            <p:nvPr/>
          </p:nvSpPr>
          <p:spPr>
            <a:xfrm>
              <a:off x="0" y="0"/>
              <a:ext cx="6670040" cy="1371346"/>
            </a:xfrm>
            <a:custGeom>
              <a:avLst/>
              <a:gdLst/>
              <a:ahLst/>
              <a:cxnLst/>
              <a:rect l="l" t="t" r="r" b="b"/>
              <a:pathLst>
                <a:path w="6670040" h="1371346">
                  <a:moveTo>
                    <a:pt x="6670040" y="1371346"/>
                  </a:moveTo>
                  <a:lnTo>
                    <a:pt x="0" y="1371346"/>
                  </a:lnTo>
                  <a:lnTo>
                    <a:pt x="797941" y="0"/>
                  </a:lnTo>
                  <a:lnTo>
                    <a:pt x="5872099" y="0"/>
                  </a:lnTo>
                  <a:lnTo>
                    <a:pt x="6670040" y="1371346"/>
                  </a:lnTo>
                  <a:close/>
                </a:path>
              </a:pathLst>
            </a:custGeom>
            <a:solidFill>
              <a:srgbClr val="173BB5"/>
            </a:solidFill>
          </p:spPr>
          <p:txBody>
            <a:bodyPr/>
            <a:lstStyle/>
            <a:p>
              <a:endParaRPr lang="en-US"/>
            </a:p>
          </p:txBody>
        </p:sp>
      </p:grpSp>
      <p:sp>
        <p:nvSpPr>
          <p:cNvPr id="8" name="Freeform 8"/>
          <p:cNvSpPr/>
          <p:nvPr/>
        </p:nvSpPr>
        <p:spPr>
          <a:xfrm>
            <a:off x="15090840" y="0"/>
            <a:ext cx="3197160" cy="4947120"/>
          </a:xfrm>
          <a:custGeom>
            <a:avLst/>
            <a:gdLst/>
            <a:ahLst/>
            <a:cxnLst/>
            <a:rect l="l" t="t" r="r" b="b"/>
            <a:pathLst>
              <a:path w="3197160" h="4947120">
                <a:moveTo>
                  <a:pt x="0" y="0"/>
                </a:moveTo>
                <a:lnTo>
                  <a:pt x="3197160" y="0"/>
                </a:lnTo>
                <a:lnTo>
                  <a:pt x="3197160" y="4947120"/>
                </a:lnTo>
                <a:lnTo>
                  <a:pt x="0" y="49471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TextBox 9"/>
          <p:cNvSpPr txBox="1"/>
          <p:nvPr/>
        </p:nvSpPr>
        <p:spPr>
          <a:xfrm>
            <a:off x="2411640" y="1590025"/>
            <a:ext cx="13861080" cy="1238250"/>
          </a:xfrm>
          <a:prstGeom prst="rect">
            <a:avLst/>
          </a:prstGeom>
        </p:spPr>
        <p:txBody>
          <a:bodyPr lIns="0" tIns="0" rIns="0" bIns="0" rtlCol="0" anchor="t">
            <a:spAutoFit/>
          </a:bodyPr>
          <a:lstStyle/>
          <a:p>
            <a:pPr algn="ctr">
              <a:lnSpc>
                <a:spcPts val="8640"/>
              </a:lnSpc>
            </a:pPr>
            <a:r>
              <a:rPr lang="en-US" sz="7200" spc="-1">
                <a:solidFill>
                  <a:srgbClr val="4F81BD"/>
                </a:solidFill>
                <a:latin typeface="Arial"/>
                <a:ea typeface="Arial"/>
                <a:cs typeface="Arial"/>
                <a:sym typeface="Arial"/>
              </a:rPr>
              <a:t>Project Overview </a:t>
            </a:r>
          </a:p>
        </p:txBody>
      </p:sp>
      <p:sp>
        <p:nvSpPr>
          <p:cNvPr id="10" name="TextBox 10"/>
          <p:cNvSpPr txBox="1"/>
          <p:nvPr/>
        </p:nvSpPr>
        <p:spPr>
          <a:xfrm>
            <a:off x="3434095" y="4340545"/>
            <a:ext cx="12362165" cy="3336405"/>
          </a:xfrm>
          <a:prstGeom prst="rect">
            <a:avLst/>
          </a:prstGeom>
        </p:spPr>
        <p:txBody>
          <a:bodyPr lIns="0" tIns="0" rIns="0" bIns="0" rtlCol="0" anchor="t">
            <a:spAutoFit/>
          </a:bodyPr>
          <a:lstStyle/>
          <a:p>
            <a:pPr algn="l">
              <a:lnSpc>
                <a:spcPts val="4399"/>
              </a:lnSpc>
            </a:pPr>
            <a:r>
              <a:rPr lang="en-US" sz="3666">
                <a:solidFill>
                  <a:srgbClr val="000000"/>
                </a:solidFill>
                <a:latin typeface="Arimo"/>
                <a:ea typeface="Arimo"/>
                <a:cs typeface="Arimo"/>
                <a:sym typeface="Arimo"/>
              </a:rPr>
              <a:t>To create a user-friendly online platform where visitors can explore all available attractions in a given location, view detailed information about each place, and purchase tickets directly through the website.</a:t>
            </a:r>
          </a:p>
          <a:p>
            <a:pPr algn="l">
              <a:lnSpc>
                <a:spcPts val="4399"/>
              </a:lnSpc>
            </a:pPr>
            <a:endParaRPr lang="en-US" sz="3666">
              <a:solidFill>
                <a:srgbClr val="000000"/>
              </a:solidFill>
              <a:latin typeface="Arimo"/>
              <a:ea typeface="Arimo"/>
              <a:cs typeface="Arimo"/>
              <a:sym typeface="Arimo"/>
            </a:endParaRPr>
          </a:p>
          <a:p>
            <a:pPr algn="l">
              <a:lnSpc>
                <a:spcPts val="4399"/>
              </a:lnSpc>
            </a:pPr>
            <a:endParaRPr lang="en-US" sz="3666">
              <a:solidFill>
                <a:srgbClr val="000000"/>
              </a:solidFill>
              <a:latin typeface="Arimo"/>
              <a:ea typeface="Arimo"/>
              <a:cs typeface="Arimo"/>
              <a:sym typeface="Arimo"/>
            </a:endParaRPr>
          </a:p>
        </p:txBody>
      </p:sp>
      <p:sp>
        <p:nvSpPr>
          <p:cNvPr id="11" name="Freeform 11"/>
          <p:cNvSpPr/>
          <p:nvPr/>
        </p:nvSpPr>
        <p:spPr>
          <a:xfrm>
            <a:off x="0" y="118080"/>
            <a:ext cx="2411640" cy="2411640"/>
          </a:xfrm>
          <a:custGeom>
            <a:avLst/>
            <a:gdLst/>
            <a:ahLst/>
            <a:cxnLst/>
            <a:rect l="l" t="t" r="r" b="b"/>
            <a:pathLst>
              <a:path w="2411640" h="2411640">
                <a:moveTo>
                  <a:pt x="0" y="0"/>
                </a:moveTo>
                <a:lnTo>
                  <a:pt x="2411640" y="0"/>
                </a:lnTo>
                <a:lnTo>
                  <a:pt x="2411640" y="2411640"/>
                </a:lnTo>
                <a:lnTo>
                  <a:pt x="0" y="2411640"/>
                </a:lnTo>
                <a:lnTo>
                  <a:pt x="0" y="0"/>
                </a:lnTo>
                <a:close/>
              </a:path>
            </a:pathLst>
          </a:custGeom>
          <a:blipFill>
            <a:blip r:embed="rId4"/>
            <a:stretch>
              <a:fillRect/>
            </a:stretch>
          </a:blipFill>
        </p:spPr>
        <p:txBody>
          <a:bodyPr/>
          <a:lstStyle/>
          <a:p>
            <a:endParaRPr lang="en-US"/>
          </a:p>
        </p:txBody>
      </p:sp>
      <p:sp>
        <p:nvSpPr>
          <p:cNvPr id="12" name="TextBox 12"/>
          <p:cNvSpPr txBox="1"/>
          <p:nvPr/>
        </p:nvSpPr>
        <p:spPr>
          <a:xfrm>
            <a:off x="2753820" y="3255192"/>
            <a:ext cx="8961120" cy="763726"/>
          </a:xfrm>
          <a:prstGeom prst="rect">
            <a:avLst/>
          </a:prstGeom>
        </p:spPr>
        <p:txBody>
          <a:bodyPr lIns="0" tIns="0" rIns="0" bIns="0" rtlCol="0" anchor="t">
            <a:spAutoFit/>
          </a:bodyPr>
          <a:lstStyle/>
          <a:p>
            <a:pPr algn="l">
              <a:lnSpc>
                <a:spcPts val="5280"/>
              </a:lnSpc>
            </a:pPr>
            <a:r>
              <a:rPr lang="en-US" sz="4400" b="1">
                <a:solidFill>
                  <a:srgbClr val="000000"/>
                </a:solidFill>
                <a:latin typeface="Arial Bold"/>
                <a:ea typeface="Arial Bold"/>
                <a:cs typeface="Arial Bold"/>
                <a:sym typeface="Arial Bold"/>
              </a:rPr>
              <a:t>Objective:</a:t>
            </a:r>
            <a:r>
              <a:rPr lang="en-US" sz="4400">
                <a:solidFill>
                  <a:srgbClr val="000000"/>
                </a:solidFill>
                <a:latin typeface="Arial"/>
                <a:ea typeface="Arial"/>
                <a:cs typeface="Arial"/>
                <a:sym typeface="Arial"/>
              </a:rPr>
              <a:t> </a:t>
            </a:r>
          </a:p>
        </p:txBody>
      </p:sp>
      <p:sp>
        <p:nvSpPr>
          <p:cNvPr id="13" name="TextBox 13"/>
          <p:cNvSpPr txBox="1"/>
          <p:nvPr/>
        </p:nvSpPr>
        <p:spPr>
          <a:xfrm>
            <a:off x="17076705" y="8799399"/>
            <a:ext cx="261255" cy="623766"/>
          </a:xfrm>
          <a:prstGeom prst="rect">
            <a:avLst/>
          </a:prstGeom>
        </p:spPr>
        <p:txBody>
          <a:bodyPr lIns="0" tIns="0" rIns="0" bIns="0" rtlCol="0" anchor="t">
            <a:spAutoFit/>
          </a:bodyPr>
          <a:lstStyle/>
          <a:p>
            <a:pPr algn="ctr">
              <a:lnSpc>
                <a:spcPts val="4434"/>
              </a:lnSpc>
              <a:spcBef>
                <a:spcPct val="0"/>
              </a:spcBef>
            </a:pPr>
            <a:r>
              <a:rPr lang="en-US" sz="3695">
                <a:solidFill>
                  <a:srgbClr val="000000"/>
                </a:solidFill>
                <a:latin typeface="Arial"/>
                <a:ea typeface="Arial"/>
                <a:cs typeface="Arial"/>
                <a:sym typeface="Arial"/>
              </a:rPr>
              <a:t>2</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6313320" y="0"/>
            <a:ext cx="5660640" cy="1647000"/>
            <a:chOff x="0" y="0"/>
            <a:chExt cx="7547520" cy="2196000"/>
          </a:xfrm>
        </p:grpSpPr>
        <p:sp>
          <p:nvSpPr>
            <p:cNvPr id="3" name="Freeform 3"/>
            <p:cNvSpPr/>
            <p:nvPr/>
          </p:nvSpPr>
          <p:spPr>
            <a:xfrm>
              <a:off x="0" y="0"/>
              <a:ext cx="7547483" cy="2195576"/>
            </a:xfrm>
            <a:custGeom>
              <a:avLst/>
              <a:gdLst/>
              <a:ahLst/>
              <a:cxnLst/>
              <a:rect l="l" t="t" r="r" b="b"/>
              <a:pathLst>
                <a:path w="7547483" h="2195576">
                  <a:moveTo>
                    <a:pt x="0" y="0"/>
                  </a:moveTo>
                  <a:lnTo>
                    <a:pt x="7547483" y="0"/>
                  </a:lnTo>
                  <a:lnTo>
                    <a:pt x="3773678" y="2195576"/>
                  </a:lnTo>
                  <a:lnTo>
                    <a:pt x="0" y="0"/>
                  </a:lnTo>
                  <a:close/>
                </a:path>
              </a:pathLst>
            </a:custGeom>
            <a:solidFill>
              <a:srgbClr val="CB6425"/>
            </a:solidFill>
          </p:spPr>
          <p:txBody>
            <a:bodyPr/>
            <a:lstStyle/>
            <a:p>
              <a:endParaRPr lang="en-US"/>
            </a:p>
          </p:txBody>
        </p:sp>
      </p:grpSp>
      <p:grpSp>
        <p:nvGrpSpPr>
          <p:cNvPr id="4" name="Group 4"/>
          <p:cNvGrpSpPr/>
          <p:nvPr/>
        </p:nvGrpSpPr>
        <p:grpSpPr>
          <a:xfrm>
            <a:off x="0" y="2596320"/>
            <a:ext cx="1028520" cy="5094360"/>
            <a:chOff x="0" y="0"/>
            <a:chExt cx="1371360" cy="6792480"/>
          </a:xfrm>
        </p:grpSpPr>
        <p:sp>
          <p:nvSpPr>
            <p:cNvPr id="5" name="Freeform 5"/>
            <p:cNvSpPr/>
            <p:nvPr/>
          </p:nvSpPr>
          <p:spPr>
            <a:xfrm>
              <a:off x="0" y="0"/>
              <a:ext cx="1371346" cy="6792341"/>
            </a:xfrm>
            <a:custGeom>
              <a:avLst/>
              <a:gdLst/>
              <a:ahLst/>
              <a:cxnLst/>
              <a:rect l="l" t="t" r="r" b="b"/>
              <a:pathLst>
                <a:path w="1371346" h="6792341">
                  <a:moveTo>
                    <a:pt x="0" y="6792341"/>
                  </a:moveTo>
                  <a:lnTo>
                    <a:pt x="0" y="0"/>
                  </a:lnTo>
                  <a:lnTo>
                    <a:pt x="1371346" y="797941"/>
                  </a:lnTo>
                  <a:lnTo>
                    <a:pt x="1371346" y="5994400"/>
                  </a:lnTo>
                  <a:lnTo>
                    <a:pt x="0" y="6792341"/>
                  </a:lnTo>
                  <a:close/>
                </a:path>
              </a:pathLst>
            </a:custGeom>
            <a:solidFill>
              <a:srgbClr val="CB6425"/>
            </a:solidFill>
          </p:spPr>
          <p:txBody>
            <a:bodyPr/>
            <a:lstStyle/>
            <a:p>
              <a:endParaRPr lang="en-US"/>
            </a:p>
          </p:txBody>
        </p:sp>
      </p:grpSp>
      <p:grpSp>
        <p:nvGrpSpPr>
          <p:cNvPr id="6" name="Group 6"/>
          <p:cNvGrpSpPr/>
          <p:nvPr/>
        </p:nvGrpSpPr>
        <p:grpSpPr>
          <a:xfrm>
            <a:off x="2526840" y="9258480"/>
            <a:ext cx="5002920" cy="1028520"/>
            <a:chOff x="0" y="0"/>
            <a:chExt cx="6670560" cy="1371360"/>
          </a:xfrm>
        </p:grpSpPr>
        <p:sp>
          <p:nvSpPr>
            <p:cNvPr id="7" name="Freeform 7"/>
            <p:cNvSpPr/>
            <p:nvPr/>
          </p:nvSpPr>
          <p:spPr>
            <a:xfrm>
              <a:off x="0" y="0"/>
              <a:ext cx="6670040" cy="1371346"/>
            </a:xfrm>
            <a:custGeom>
              <a:avLst/>
              <a:gdLst/>
              <a:ahLst/>
              <a:cxnLst/>
              <a:rect l="l" t="t" r="r" b="b"/>
              <a:pathLst>
                <a:path w="6670040" h="1371346">
                  <a:moveTo>
                    <a:pt x="6670040" y="1371346"/>
                  </a:moveTo>
                  <a:lnTo>
                    <a:pt x="0" y="1371346"/>
                  </a:lnTo>
                  <a:lnTo>
                    <a:pt x="797941" y="0"/>
                  </a:lnTo>
                  <a:lnTo>
                    <a:pt x="5872099" y="0"/>
                  </a:lnTo>
                  <a:lnTo>
                    <a:pt x="6670040" y="1371346"/>
                  </a:lnTo>
                  <a:close/>
                </a:path>
              </a:pathLst>
            </a:custGeom>
            <a:solidFill>
              <a:srgbClr val="173BB5"/>
            </a:solidFill>
          </p:spPr>
          <p:txBody>
            <a:bodyPr/>
            <a:lstStyle/>
            <a:p>
              <a:endParaRPr lang="en-US"/>
            </a:p>
          </p:txBody>
        </p:sp>
      </p:grpSp>
      <p:sp>
        <p:nvSpPr>
          <p:cNvPr id="8" name="Freeform 8"/>
          <p:cNvSpPr/>
          <p:nvPr/>
        </p:nvSpPr>
        <p:spPr>
          <a:xfrm>
            <a:off x="15090840" y="0"/>
            <a:ext cx="3197160" cy="4947120"/>
          </a:xfrm>
          <a:custGeom>
            <a:avLst/>
            <a:gdLst/>
            <a:ahLst/>
            <a:cxnLst/>
            <a:rect l="l" t="t" r="r" b="b"/>
            <a:pathLst>
              <a:path w="3197160" h="4947120">
                <a:moveTo>
                  <a:pt x="0" y="0"/>
                </a:moveTo>
                <a:lnTo>
                  <a:pt x="3197160" y="0"/>
                </a:lnTo>
                <a:lnTo>
                  <a:pt x="3197160" y="4947120"/>
                </a:lnTo>
                <a:lnTo>
                  <a:pt x="0" y="494712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9" name="Freeform 9"/>
          <p:cNvSpPr/>
          <p:nvPr/>
        </p:nvSpPr>
        <p:spPr>
          <a:xfrm>
            <a:off x="28800" y="0"/>
            <a:ext cx="2483640" cy="2483640"/>
          </a:xfrm>
          <a:custGeom>
            <a:avLst/>
            <a:gdLst/>
            <a:ahLst/>
            <a:cxnLst/>
            <a:rect l="l" t="t" r="r" b="b"/>
            <a:pathLst>
              <a:path w="2483640" h="2483640">
                <a:moveTo>
                  <a:pt x="0" y="0"/>
                </a:moveTo>
                <a:lnTo>
                  <a:pt x="2483640" y="0"/>
                </a:lnTo>
                <a:lnTo>
                  <a:pt x="2483640" y="2483640"/>
                </a:lnTo>
                <a:lnTo>
                  <a:pt x="0" y="2483640"/>
                </a:lnTo>
                <a:lnTo>
                  <a:pt x="0" y="0"/>
                </a:lnTo>
                <a:close/>
              </a:path>
            </a:pathLst>
          </a:custGeom>
          <a:blipFill>
            <a:blip r:embed="rId4"/>
            <a:stretch>
              <a:fillRect/>
            </a:stretch>
          </a:blipFill>
        </p:spPr>
        <p:txBody>
          <a:bodyPr/>
          <a:lstStyle/>
          <a:p>
            <a:endParaRPr lang="en-US"/>
          </a:p>
        </p:txBody>
      </p:sp>
      <p:sp>
        <p:nvSpPr>
          <p:cNvPr id="10" name="TextBox 10"/>
          <p:cNvSpPr txBox="1"/>
          <p:nvPr/>
        </p:nvSpPr>
        <p:spPr>
          <a:xfrm>
            <a:off x="2507760" y="2131291"/>
            <a:ext cx="8961120" cy="834807"/>
          </a:xfrm>
          <a:prstGeom prst="rect">
            <a:avLst/>
          </a:prstGeom>
        </p:spPr>
        <p:txBody>
          <a:bodyPr lIns="0" tIns="0" rIns="0" bIns="0" rtlCol="0" anchor="t">
            <a:spAutoFit/>
          </a:bodyPr>
          <a:lstStyle/>
          <a:p>
            <a:pPr algn="l">
              <a:lnSpc>
                <a:spcPts val="5759"/>
              </a:lnSpc>
            </a:pPr>
            <a:r>
              <a:rPr lang="en-US" sz="4800">
                <a:solidFill>
                  <a:srgbClr val="000000"/>
                </a:solidFill>
                <a:latin typeface="Arial"/>
                <a:ea typeface="Arial"/>
                <a:cs typeface="Arial"/>
                <a:sym typeface="Arial"/>
              </a:rPr>
              <a:t>Key Features:</a:t>
            </a:r>
          </a:p>
        </p:txBody>
      </p:sp>
      <p:sp>
        <p:nvSpPr>
          <p:cNvPr id="11" name="TextBox 11"/>
          <p:cNvSpPr txBox="1"/>
          <p:nvPr/>
        </p:nvSpPr>
        <p:spPr>
          <a:xfrm>
            <a:off x="2923366" y="3191577"/>
            <a:ext cx="13320794" cy="4714875"/>
          </a:xfrm>
          <a:prstGeom prst="rect">
            <a:avLst/>
          </a:prstGeom>
        </p:spPr>
        <p:txBody>
          <a:bodyPr lIns="0" tIns="0" rIns="0" bIns="0" rtlCol="0" anchor="t">
            <a:spAutoFit/>
          </a:bodyPr>
          <a:lstStyle/>
          <a:p>
            <a:pPr marL="386080" lvl="1" indent="-193040" algn="l">
              <a:lnSpc>
                <a:spcPts val="3840"/>
              </a:lnSpc>
              <a:buFont typeface="Arial"/>
              <a:buChar char="•"/>
            </a:pPr>
            <a:r>
              <a:rPr lang="en-US" sz="3200" b="1">
                <a:solidFill>
                  <a:srgbClr val="000000"/>
                </a:solidFill>
                <a:latin typeface="Arial Bold"/>
                <a:ea typeface="Arial Bold"/>
                <a:cs typeface="Arial Bold"/>
                <a:sym typeface="Arial Bold"/>
              </a:rPr>
              <a:t>Online Booking System:</a:t>
            </a:r>
          </a:p>
          <a:p>
            <a:pPr marL="289560" lvl="1" indent="-144780" algn="l">
              <a:lnSpc>
                <a:spcPts val="2879"/>
              </a:lnSpc>
            </a:pPr>
            <a:r>
              <a:rPr lang="en-US" sz="2400">
                <a:solidFill>
                  <a:srgbClr val="000000"/>
                </a:solidFill>
                <a:latin typeface="Arial"/>
                <a:ea typeface="Arial"/>
                <a:cs typeface="Arial"/>
                <a:sym typeface="Arial"/>
              </a:rPr>
              <a:t>Simple and secure ticket purchasing process.</a:t>
            </a:r>
          </a:p>
          <a:p>
            <a:pPr marL="289560" lvl="1" indent="-144780" algn="l">
              <a:lnSpc>
                <a:spcPts val="2879"/>
              </a:lnSpc>
            </a:pPr>
            <a:r>
              <a:rPr lang="en-US" sz="2400">
                <a:solidFill>
                  <a:srgbClr val="000000"/>
                </a:solidFill>
                <a:latin typeface="Arial"/>
                <a:ea typeface="Arial"/>
                <a:cs typeface="Arial"/>
                <a:sym typeface="Arial"/>
              </a:rPr>
              <a:t>Options for different ticket types.</a:t>
            </a:r>
          </a:p>
          <a:p>
            <a:pPr marL="289560" lvl="1" indent="-144780" algn="l">
              <a:lnSpc>
                <a:spcPts val="2879"/>
              </a:lnSpc>
            </a:pPr>
            <a:r>
              <a:rPr lang="en-US" sz="2400">
                <a:solidFill>
                  <a:srgbClr val="000000"/>
                </a:solidFill>
                <a:latin typeface="Arial"/>
                <a:ea typeface="Arial"/>
                <a:cs typeface="Arial"/>
                <a:sym typeface="Arial"/>
              </a:rPr>
              <a:t>Instant online booking and e-tickets for easy entry. </a:t>
            </a:r>
          </a:p>
          <a:p>
            <a:pPr marL="289560" lvl="1" indent="-144780" algn="l">
              <a:lnSpc>
                <a:spcPts val="2879"/>
              </a:lnSpc>
            </a:pPr>
            <a:endParaRPr lang="en-US" sz="2400">
              <a:solidFill>
                <a:srgbClr val="000000"/>
              </a:solidFill>
              <a:latin typeface="Arial"/>
              <a:ea typeface="Arial"/>
              <a:cs typeface="Arial"/>
              <a:sym typeface="Arial"/>
            </a:endParaRPr>
          </a:p>
          <a:p>
            <a:pPr marL="386080" lvl="1" indent="-193040" algn="l">
              <a:lnSpc>
                <a:spcPts val="3840"/>
              </a:lnSpc>
              <a:buFont typeface="Arial"/>
              <a:buChar char="•"/>
            </a:pPr>
            <a:r>
              <a:rPr lang="en-US" sz="3200" b="1">
                <a:solidFill>
                  <a:srgbClr val="000000"/>
                </a:solidFill>
                <a:latin typeface="Arial Bold"/>
                <a:ea typeface="Arial Bold"/>
                <a:cs typeface="Arial Bold"/>
                <a:sym typeface="Arial Bold"/>
              </a:rPr>
              <a:t>Account Management:</a:t>
            </a:r>
          </a:p>
          <a:p>
            <a:pPr algn="l">
              <a:lnSpc>
                <a:spcPts val="2879"/>
              </a:lnSpc>
            </a:pPr>
            <a:r>
              <a:rPr lang="en-US" sz="2400">
                <a:solidFill>
                  <a:srgbClr val="000000"/>
                </a:solidFill>
                <a:latin typeface="Arial"/>
                <a:ea typeface="Arial"/>
                <a:cs typeface="Arial"/>
                <a:sym typeface="Arial"/>
              </a:rPr>
              <a:t>Personal accounts for both customers and the owners of destinations to track their bookings, view purchase history.</a:t>
            </a:r>
          </a:p>
          <a:p>
            <a:pPr algn="l">
              <a:lnSpc>
                <a:spcPts val="2879"/>
              </a:lnSpc>
            </a:pPr>
            <a:endParaRPr lang="en-US" sz="2400">
              <a:solidFill>
                <a:srgbClr val="000000"/>
              </a:solidFill>
              <a:latin typeface="Arial"/>
              <a:ea typeface="Arial"/>
              <a:cs typeface="Arial"/>
              <a:sym typeface="Arial"/>
            </a:endParaRPr>
          </a:p>
          <a:p>
            <a:pPr marL="289560" lvl="1" indent="-144780" algn="l">
              <a:lnSpc>
                <a:spcPts val="2879"/>
              </a:lnSpc>
            </a:pPr>
            <a:endParaRPr lang="en-US" sz="2400">
              <a:solidFill>
                <a:srgbClr val="000000"/>
              </a:solidFill>
              <a:latin typeface="Arial"/>
              <a:ea typeface="Arial"/>
              <a:cs typeface="Arial"/>
              <a:sym typeface="Arial"/>
            </a:endParaRPr>
          </a:p>
          <a:p>
            <a:pPr algn="l">
              <a:lnSpc>
                <a:spcPts val="3359"/>
              </a:lnSpc>
            </a:pPr>
            <a:endParaRPr lang="en-US" sz="2400">
              <a:solidFill>
                <a:srgbClr val="000000"/>
              </a:solidFill>
              <a:latin typeface="Arial"/>
              <a:ea typeface="Arial"/>
              <a:cs typeface="Arial"/>
              <a:sym typeface="Arial"/>
            </a:endParaRPr>
          </a:p>
          <a:p>
            <a:pPr marL="289560" lvl="1" indent="-144780" algn="l">
              <a:lnSpc>
                <a:spcPts val="2879"/>
              </a:lnSpc>
            </a:pPr>
            <a:endParaRPr lang="en-US" sz="2400">
              <a:solidFill>
                <a:srgbClr val="000000"/>
              </a:solidFill>
              <a:latin typeface="Arial"/>
              <a:ea typeface="Arial"/>
              <a:cs typeface="Arial"/>
              <a:sym typeface="Arial"/>
            </a:endParaRPr>
          </a:p>
        </p:txBody>
      </p:sp>
      <p:sp>
        <p:nvSpPr>
          <p:cNvPr id="12" name="TextBox 12"/>
          <p:cNvSpPr txBox="1"/>
          <p:nvPr/>
        </p:nvSpPr>
        <p:spPr>
          <a:xfrm>
            <a:off x="17211749" y="8934471"/>
            <a:ext cx="199951" cy="476229"/>
          </a:xfrm>
          <a:prstGeom prst="rect">
            <a:avLst/>
          </a:prstGeom>
        </p:spPr>
        <p:txBody>
          <a:bodyPr lIns="0" tIns="0" rIns="0" bIns="0" rtlCol="0" anchor="t">
            <a:spAutoFit/>
          </a:bodyPr>
          <a:lstStyle/>
          <a:p>
            <a:pPr algn="ctr">
              <a:lnSpc>
                <a:spcPts val="3394"/>
              </a:lnSpc>
              <a:spcBef>
                <a:spcPct val="0"/>
              </a:spcBef>
            </a:pPr>
            <a:r>
              <a:rPr lang="en-US" sz="2828">
                <a:solidFill>
                  <a:srgbClr val="000000"/>
                </a:solidFill>
                <a:latin typeface="Arial"/>
                <a:ea typeface="Arial"/>
                <a:cs typeface="Arial"/>
                <a:sym typeface="Arial"/>
              </a:rPr>
              <a:t>3</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406600" y="4287600"/>
            <a:ext cx="2347200" cy="2622600"/>
          </a:xfrm>
          <a:prstGeom prst="rect">
            <a:avLst/>
          </a:prstGeom>
        </p:spPr>
        <p:txBody>
          <a:bodyPr lIns="0" tIns="0" rIns="0" bIns="0" rtlCol="0" anchor="t">
            <a:spAutoFit/>
          </a:bodyPr>
          <a:lstStyle/>
          <a:p>
            <a:pPr algn="ctr">
              <a:lnSpc>
                <a:spcPts val="2400"/>
              </a:lnSpc>
            </a:pPr>
            <a:r>
              <a:rPr lang="en-US" sz="2000" b="1" spc="-1">
                <a:solidFill>
                  <a:srgbClr val="FFFFFE"/>
                </a:solidFill>
                <a:latin typeface="Tahoma Bold"/>
                <a:ea typeface="Tahoma Bold"/>
                <a:cs typeface="Tahoma Bold"/>
                <a:sym typeface="Tahoma Bold"/>
              </a:rPr>
              <a:t>B A S I C</a:t>
            </a:r>
          </a:p>
          <a:p>
            <a:pPr algn="ctr">
              <a:lnSpc>
                <a:spcPts val="8400"/>
              </a:lnSpc>
            </a:pPr>
            <a:r>
              <a:rPr lang="en-US" sz="7000" b="1" spc="-1">
                <a:solidFill>
                  <a:srgbClr val="FFFFFE"/>
                </a:solidFill>
                <a:latin typeface="Tahoma Bold"/>
                <a:ea typeface="Tahoma Bold"/>
                <a:cs typeface="Tahoma Bold"/>
                <a:sym typeface="Tahoma Bold"/>
              </a:rPr>
              <a:t>$490</a:t>
            </a:r>
          </a:p>
        </p:txBody>
      </p:sp>
      <p:sp>
        <p:nvSpPr>
          <p:cNvPr id="3" name="Freeform 3"/>
          <p:cNvSpPr/>
          <p:nvPr/>
        </p:nvSpPr>
        <p:spPr>
          <a:xfrm>
            <a:off x="15167160" y="0"/>
            <a:ext cx="3120840" cy="4902480"/>
          </a:xfrm>
          <a:custGeom>
            <a:avLst/>
            <a:gdLst/>
            <a:ahLst/>
            <a:cxnLst/>
            <a:rect l="l" t="t" r="r" b="b"/>
            <a:pathLst>
              <a:path w="3120840" h="4902480">
                <a:moveTo>
                  <a:pt x="0" y="0"/>
                </a:moveTo>
                <a:lnTo>
                  <a:pt x="3120840" y="0"/>
                </a:lnTo>
                <a:lnTo>
                  <a:pt x="3120840" y="4902480"/>
                </a:lnTo>
                <a:lnTo>
                  <a:pt x="0" y="49024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5698800" y="0"/>
            <a:ext cx="7451640" cy="1475280"/>
          </a:xfrm>
          <a:custGeom>
            <a:avLst/>
            <a:gdLst/>
            <a:ahLst/>
            <a:cxnLst/>
            <a:rect l="l" t="t" r="r" b="b"/>
            <a:pathLst>
              <a:path w="7451640" h="1475280">
                <a:moveTo>
                  <a:pt x="0" y="0"/>
                </a:moveTo>
                <a:lnTo>
                  <a:pt x="7451640" y="0"/>
                </a:lnTo>
                <a:lnTo>
                  <a:pt x="7451640" y="1475280"/>
                </a:lnTo>
                <a:lnTo>
                  <a:pt x="0" y="14752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5" name="Group 5"/>
          <p:cNvGrpSpPr/>
          <p:nvPr/>
        </p:nvGrpSpPr>
        <p:grpSpPr>
          <a:xfrm>
            <a:off x="622080" y="9258480"/>
            <a:ext cx="5002920" cy="1028520"/>
            <a:chOff x="0" y="0"/>
            <a:chExt cx="6670560" cy="1371360"/>
          </a:xfrm>
        </p:grpSpPr>
        <p:sp>
          <p:nvSpPr>
            <p:cNvPr id="6" name="Freeform 6"/>
            <p:cNvSpPr/>
            <p:nvPr/>
          </p:nvSpPr>
          <p:spPr>
            <a:xfrm>
              <a:off x="0" y="0"/>
              <a:ext cx="6670040" cy="1371346"/>
            </a:xfrm>
            <a:custGeom>
              <a:avLst/>
              <a:gdLst/>
              <a:ahLst/>
              <a:cxnLst/>
              <a:rect l="l" t="t" r="r" b="b"/>
              <a:pathLst>
                <a:path w="6670040" h="1371346">
                  <a:moveTo>
                    <a:pt x="6670040" y="1371346"/>
                  </a:moveTo>
                  <a:lnTo>
                    <a:pt x="0" y="1371346"/>
                  </a:lnTo>
                  <a:lnTo>
                    <a:pt x="797941" y="0"/>
                  </a:lnTo>
                  <a:lnTo>
                    <a:pt x="5872099" y="0"/>
                  </a:lnTo>
                  <a:lnTo>
                    <a:pt x="6670040" y="1371346"/>
                  </a:lnTo>
                  <a:close/>
                </a:path>
              </a:pathLst>
            </a:custGeom>
            <a:solidFill>
              <a:srgbClr val="173BB5"/>
            </a:solidFill>
          </p:spPr>
          <p:txBody>
            <a:bodyPr/>
            <a:lstStyle/>
            <a:p>
              <a:endParaRPr lang="en-US"/>
            </a:p>
          </p:txBody>
        </p:sp>
      </p:grpSp>
      <p:sp>
        <p:nvSpPr>
          <p:cNvPr id="7" name="TextBox 7"/>
          <p:cNvSpPr txBox="1"/>
          <p:nvPr/>
        </p:nvSpPr>
        <p:spPr>
          <a:xfrm>
            <a:off x="5625000" y="1272440"/>
            <a:ext cx="4844520" cy="1095375"/>
          </a:xfrm>
          <a:prstGeom prst="rect">
            <a:avLst/>
          </a:prstGeom>
        </p:spPr>
        <p:txBody>
          <a:bodyPr lIns="0" tIns="0" rIns="0" bIns="0" rtlCol="0" anchor="t">
            <a:spAutoFit/>
          </a:bodyPr>
          <a:lstStyle/>
          <a:p>
            <a:pPr algn="ctr">
              <a:lnSpc>
                <a:spcPts val="8640"/>
              </a:lnSpc>
            </a:pPr>
            <a:r>
              <a:rPr lang="en-US" sz="7200" spc="-1">
                <a:solidFill>
                  <a:srgbClr val="4F81BD"/>
                </a:solidFill>
                <a:latin typeface="Tahoma"/>
                <a:ea typeface="Tahoma"/>
                <a:cs typeface="Tahoma"/>
                <a:sym typeface="Tahoma"/>
              </a:rPr>
              <a:t>BENEFITS</a:t>
            </a:r>
          </a:p>
        </p:txBody>
      </p:sp>
      <p:sp>
        <p:nvSpPr>
          <p:cNvPr id="8" name="TextBox 8"/>
          <p:cNvSpPr txBox="1"/>
          <p:nvPr/>
        </p:nvSpPr>
        <p:spPr>
          <a:xfrm>
            <a:off x="2653640" y="2585580"/>
            <a:ext cx="12980720" cy="6343650"/>
          </a:xfrm>
          <a:prstGeom prst="rect">
            <a:avLst/>
          </a:prstGeom>
        </p:spPr>
        <p:txBody>
          <a:bodyPr lIns="0" tIns="0" rIns="0" bIns="0" rtlCol="0" anchor="t">
            <a:spAutoFit/>
          </a:bodyPr>
          <a:lstStyle/>
          <a:p>
            <a:pPr algn="l">
              <a:lnSpc>
                <a:spcPts val="3359"/>
              </a:lnSpc>
            </a:pPr>
            <a:r>
              <a:rPr lang="en-US" sz="2799" b="1" u="sng">
                <a:solidFill>
                  <a:srgbClr val="000000"/>
                </a:solidFill>
                <a:latin typeface="Arial Bold"/>
                <a:ea typeface="Arial Bold"/>
                <a:cs typeface="Arial Bold"/>
                <a:sym typeface="Arial Bold"/>
              </a:rPr>
              <a:t>For Users:</a:t>
            </a:r>
          </a:p>
          <a:p>
            <a:pPr marL="337820" lvl="1" indent="-168910" algn="l">
              <a:lnSpc>
                <a:spcPts val="3359"/>
              </a:lnSpc>
              <a:buAutoNum type="arabicPeriod"/>
            </a:pPr>
            <a:r>
              <a:rPr lang="en-US" sz="2799" b="1">
                <a:solidFill>
                  <a:srgbClr val="000000"/>
                </a:solidFill>
                <a:latin typeface="Arimo Bold"/>
                <a:ea typeface="Arimo Bold"/>
                <a:cs typeface="Arimo Bold"/>
                <a:sym typeface="Arimo Bold"/>
              </a:rPr>
              <a:t>Convenience:</a:t>
            </a:r>
            <a:r>
              <a:rPr lang="en-US" sz="2799">
                <a:solidFill>
                  <a:srgbClr val="000000"/>
                </a:solidFill>
                <a:latin typeface="Arimo"/>
                <a:ea typeface="Arimo"/>
                <a:cs typeface="Arimo"/>
                <a:sym typeface="Arimo"/>
              </a:rPr>
              <a:t> Users can browse and book tickets for attractions from home, bypassing long queues at ticket counters.</a:t>
            </a:r>
          </a:p>
          <a:p>
            <a:pPr marL="337820" lvl="1" indent="-168910" algn="l">
              <a:lnSpc>
                <a:spcPts val="3359"/>
              </a:lnSpc>
              <a:buAutoNum type="arabicPeriod"/>
            </a:pPr>
            <a:r>
              <a:rPr lang="en-US" sz="2799" b="1">
                <a:solidFill>
                  <a:srgbClr val="000000"/>
                </a:solidFill>
                <a:latin typeface="Arimo Bold"/>
                <a:ea typeface="Arimo Bold"/>
                <a:cs typeface="Arimo Bold"/>
                <a:sym typeface="Arimo Bold"/>
              </a:rPr>
              <a:t>Comprehensive Information:</a:t>
            </a:r>
            <a:r>
              <a:rPr lang="en-US" sz="2799">
                <a:solidFill>
                  <a:srgbClr val="000000"/>
                </a:solidFill>
                <a:latin typeface="Arimo"/>
                <a:ea typeface="Arimo"/>
                <a:cs typeface="Arimo"/>
                <a:sym typeface="Arimo"/>
              </a:rPr>
              <a:t> Detailed attraction descriptions, images, and reviews help users make informed choices.</a:t>
            </a:r>
          </a:p>
          <a:p>
            <a:pPr marL="337820" lvl="1" indent="-168910" algn="l">
              <a:lnSpc>
                <a:spcPts val="3359"/>
              </a:lnSpc>
              <a:buAutoNum type="arabicPeriod"/>
            </a:pPr>
            <a:r>
              <a:rPr lang="en-US" sz="2799">
                <a:solidFill>
                  <a:srgbClr val="000000"/>
                </a:solidFill>
                <a:latin typeface="Arimo"/>
                <a:ea typeface="Arimo"/>
                <a:cs typeface="Arimo"/>
                <a:sym typeface="Arimo"/>
              </a:rPr>
              <a:t> </a:t>
            </a:r>
            <a:r>
              <a:rPr lang="en-US" sz="2799" b="1">
                <a:solidFill>
                  <a:srgbClr val="000000"/>
                </a:solidFill>
                <a:latin typeface="Arimo Bold"/>
                <a:ea typeface="Arimo Bold"/>
                <a:cs typeface="Arimo Bold"/>
                <a:sym typeface="Arimo Bold"/>
              </a:rPr>
              <a:t>Offers</a:t>
            </a:r>
            <a:r>
              <a:rPr lang="en-US" sz="2799">
                <a:solidFill>
                  <a:srgbClr val="000000"/>
                </a:solidFill>
                <a:latin typeface="Arimo"/>
                <a:ea typeface="Arimo"/>
                <a:cs typeface="Arimo"/>
                <a:sym typeface="Arimo"/>
              </a:rPr>
              <a:t>: Offers by season allow customers to book destinations at reduced rates during off-peak times, making travel more affordable and accessible.</a:t>
            </a:r>
          </a:p>
          <a:p>
            <a:pPr marL="337820" lvl="1" indent="-168910" algn="l">
              <a:lnSpc>
                <a:spcPts val="3359"/>
              </a:lnSpc>
            </a:pPr>
            <a:endParaRPr lang="en-US" sz="2799">
              <a:solidFill>
                <a:srgbClr val="000000"/>
              </a:solidFill>
              <a:latin typeface="Arimo"/>
              <a:ea typeface="Arimo"/>
              <a:cs typeface="Arimo"/>
              <a:sym typeface="Arimo"/>
            </a:endParaRPr>
          </a:p>
          <a:p>
            <a:pPr marL="337820" lvl="1" indent="-168910" algn="l">
              <a:lnSpc>
                <a:spcPts val="3359"/>
              </a:lnSpc>
            </a:pPr>
            <a:r>
              <a:rPr lang="en-US" sz="2799" b="1" u="sng">
                <a:solidFill>
                  <a:srgbClr val="000000"/>
                </a:solidFill>
                <a:latin typeface="Arial Bold"/>
                <a:ea typeface="Arial Bold"/>
                <a:cs typeface="Arial Bold"/>
                <a:sym typeface="Arial Bold"/>
              </a:rPr>
              <a:t>For Attraction Owners:</a:t>
            </a:r>
          </a:p>
          <a:p>
            <a:pPr marL="337820" lvl="1" indent="-168910" algn="l">
              <a:lnSpc>
                <a:spcPts val="3359"/>
              </a:lnSpc>
              <a:buAutoNum type="arabicPeriod"/>
            </a:pPr>
            <a:r>
              <a:rPr lang="en-US" sz="2799" b="1">
                <a:solidFill>
                  <a:srgbClr val="000000"/>
                </a:solidFill>
                <a:latin typeface="Arimo Bold"/>
                <a:ea typeface="Arimo Bold"/>
                <a:cs typeface="Arimo Bold"/>
                <a:sym typeface="Arimo Bold"/>
              </a:rPr>
              <a:t>Increased Visibility:</a:t>
            </a:r>
            <a:r>
              <a:rPr lang="en-US" sz="2799">
                <a:solidFill>
                  <a:srgbClr val="000000"/>
                </a:solidFill>
                <a:latin typeface="Arimo"/>
                <a:ea typeface="Arimo"/>
                <a:cs typeface="Arimo"/>
                <a:sym typeface="Arimo"/>
              </a:rPr>
              <a:t> Listing on the platform exposes attractions to a larger audience, potentially boosting visitor numbers.</a:t>
            </a:r>
          </a:p>
          <a:p>
            <a:pPr marL="337820" lvl="1" indent="-168910" algn="l">
              <a:lnSpc>
                <a:spcPts val="3359"/>
              </a:lnSpc>
              <a:buAutoNum type="arabicPeriod"/>
            </a:pPr>
            <a:r>
              <a:rPr lang="en-US" sz="2799" b="1">
                <a:solidFill>
                  <a:srgbClr val="000000"/>
                </a:solidFill>
                <a:latin typeface="Arimo Bold"/>
                <a:ea typeface="Arimo Bold"/>
                <a:cs typeface="Arimo Bold"/>
                <a:sym typeface="Arimo Bold"/>
              </a:rPr>
              <a:t>Efficient Management:</a:t>
            </a:r>
            <a:r>
              <a:rPr lang="en-US" sz="2799">
                <a:solidFill>
                  <a:srgbClr val="000000"/>
                </a:solidFill>
                <a:latin typeface="Arimo"/>
                <a:ea typeface="Arimo"/>
                <a:cs typeface="Arimo"/>
                <a:sym typeface="Arimo"/>
              </a:rPr>
              <a:t> An intuitive owner portal simplifies the management of listings, bookings, and pricing.</a:t>
            </a:r>
          </a:p>
          <a:p>
            <a:pPr marL="337820" lvl="1" indent="-168910" algn="l">
              <a:lnSpc>
                <a:spcPts val="3359"/>
              </a:lnSpc>
              <a:buAutoNum type="arabicPeriod"/>
            </a:pPr>
            <a:r>
              <a:rPr lang="en-US" sz="2799" b="1">
                <a:solidFill>
                  <a:srgbClr val="000000"/>
                </a:solidFill>
                <a:latin typeface="Arimo Bold"/>
                <a:ea typeface="Arimo Bold"/>
                <a:cs typeface="Arimo Bold"/>
                <a:sym typeface="Arimo Bold"/>
              </a:rPr>
              <a:t>Revenue Growth:</a:t>
            </a:r>
            <a:r>
              <a:rPr lang="en-US" sz="2799">
                <a:solidFill>
                  <a:srgbClr val="000000"/>
                </a:solidFill>
                <a:latin typeface="Arimo"/>
                <a:ea typeface="Arimo"/>
                <a:cs typeface="Arimo"/>
                <a:sym typeface="Arimo"/>
              </a:rPr>
              <a:t> Dynamic pricing and promotional features enable owners to optimize ticket sales and enhance revenue</a:t>
            </a:r>
          </a:p>
        </p:txBody>
      </p:sp>
      <p:sp>
        <p:nvSpPr>
          <p:cNvPr id="9" name="TextBox 9"/>
          <p:cNvSpPr txBox="1"/>
          <p:nvPr/>
        </p:nvSpPr>
        <p:spPr>
          <a:xfrm>
            <a:off x="17364149" y="9086871"/>
            <a:ext cx="199951" cy="476229"/>
          </a:xfrm>
          <a:prstGeom prst="rect">
            <a:avLst/>
          </a:prstGeom>
        </p:spPr>
        <p:txBody>
          <a:bodyPr lIns="0" tIns="0" rIns="0" bIns="0" rtlCol="0" anchor="t">
            <a:spAutoFit/>
          </a:bodyPr>
          <a:lstStyle/>
          <a:p>
            <a:pPr algn="ctr">
              <a:lnSpc>
                <a:spcPts val="3394"/>
              </a:lnSpc>
              <a:spcBef>
                <a:spcPct val="0"/>
              </a:spcBef>
            </a:pPr>
            <a:r>
              <a:rPr lang="en-US" sz="2828">
                <a:solidFill>
                  <a:srgbClr val="000000"/>
                </a:solidFill>
                <a:latin typeface="Arial"/>
                <a:ea typeface="Arial"/>
                <a:cs typeface="Arial"/>
                <a:sym typeface="Arial"/>
              </a:rPr>
              <a:t>4</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740720" y="4287600"/>
            <a:ext cx="2346480" cy="2622600"/>
          </a:xfrm>
          <a:prstGeom prst="rect">
            <a:avLst/>
          </a:prstGeom>
        </p:spPr>
        <p:txBody>
          <a:bodyPr lIns="0" tIns="0" rIns="0" bIns="0" rtlCol="0" anchor="t">
            <a:spAutoFit/>
          </a:bodyPr>
          <a:lstStyle/>
          <a:p>
            <a:pPr algn="ctr">
              <a:lnSpc>
                <a:spcPts val="2400"/>
              </a:lnSpc>
            </a:pPr>
            <a:r>
              <a:rPr lang="en-US" sz="2000" b="1" spc="-1">
                <a:solidFill>
                  <a:srgbClr val="FFFFFE"/>
                </a:solidFill>
                <a:latin typeface="Tahoma Bold"/>
                <a:ea typeface="Tahoma Bold"/>
                <a:cs typeface="Tahoma Bold"/>
                <a:sym typeface="Tahoma Bold"/>
              </a:rPr>
              <a:t>P R E M I U M</a:t>
            </a:r>
          </a:p>
          <a:p>
            <a:pPr algn="ctr">
              <a:lnSpc>
                <a:spcPts val="8400"/>
              </a:lnSpc>
            </a:pPr>
            <a:r>
              <a:rPr lang="en-US" sz="7000" b="1" spc="-1">
                <a:solidFill>
                  <a:srgbClr val="FFFFFE"/>
                </a:solidFill>
                <a:latin typeface="Tahoma Bold"/>
                <a:ea typeface="Tahoma Bold"/>
                <a:cs typeface="Tahoma Bold"/>
                <a:sym typeface="Tahoma Bold"/>
              </a:rPr>
              <a:t>$990</a:t>
            </a:r>
          </a:p>
        </p:txBody>
      </p:sp>
      <p:sp>
        <p:nvSpPr>
          <p:cNvPr id="3" name="Freeform 3"/>
          <p:cNvSpPr/>
          <p:nvPr/>
        </p:nvSpPr>
        <p:spPr>
          <a:xfrm>
            <a:off x="15167160" y="0"/>
            <a:ext cx="3120840" cy="4902480"/>
          </a:xfrm>
          <a:custGeom>
            <a:avLst/>
            <a:gdLst/>
            <a:ahLst/>
            <a:cxnLst/>
            <a:rect l="l" t="t" r="r" b="b"/>
            <a:pathLst>
              <a:path w="3120840" h="4902480">
                <a:moveTo>
                  <a:pt x="0" y="0"/>
                </a:moveTo>
                <a:lnTo>
                  <a:pt x="3120840" y="0"/>
                </a:lnTo>
                <a:lnTo>
                  <a:pt x="3120840" y="4902480"/>
                </a:lnTo>
                <a:lnTo>
                  <a:pt x="0" y="49024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4" name="Freeform 4"/>
          <p:cNvSpPr/>
          <p:nvPr/>
        </p:nvSpPr>
        <p:spPr>
          <a:xfrm>
            <a:off x="5698800" y="0"/>
            <a:ext cx="7451640" cy="1475280"/>
          </a:xfrm>
          <a:custGeom>
            <a:avLst/>
            <a:gdLst/>
            <a:ahLst/>
            <a:cxnLst/>
            <a:rect l="l" t="t" r="r" b="b"/>
            <a:pathLst>
              <a:path w="7451640" h="1475280">
                <a:moveTo>
                  <a:pt x="0" y="0"/>
                </a:moveTo>
                <a:lnTo>
                  <a:pt x="7451640" y="0"/>
                </a:lnTo>
                <a:lnTo>
                  <a:pt x="7451640" y="1475280"/>
                </a:lnTo>
                <a:lnTo>
                  <a:pt x="0" y="14752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5" name="Group 5"/>
          <p:cNvGrpSpPr/>
          <p:nvPr/>
        </p:nvGrpSpPr>
        <p:grpSpPr>
          <a:xfrm>
            <a:off x="622080" y="9258480"/>
            <a:ext cx="5002920" cy="1028520"/>
            <a:chOff x="0" y="0"/>
            <a:chExt cx="6670560" cy="1371360"/>
          </a:xfrm>
        </p:grpSpPr>
        <p:sp>
          <p:nvSpPr>
            <p:cNvPr id="6" name="Freeform 6"/>
            <p:cNvSpPr/>
            <p:nvPr/>
          </p:nvSpPr>
          <p:spPr>
            <a:xfrm>
              <a:off x="0" y="0"/>
              <a:ext cx="6670040" cy="1371346"/>
            </a:xfrm>
            <a:custGeom>
              <a:avLst/>
              <a:gdLst/>
              <a:ahLst/>
              <a:cxnLst/>
              <a:rect l="l" t="t" r="r" b="b"/>
              <a:pathLst>
                <a:path w="6670040" h="1371346">
                  <a:moveTo>
                    <a:pt x="6670040" y="1371346"/>
                  </a:moveTo>
                  <a:lnTo>
                    <a:pt x="0" y="1371346"/>
                  </a:lnTo>
                  <a:lnTo>
                    <a:pt x="797941" y="0"/>
                  </a:lnTo>
                  <a:lnTo>
                    <a:pt x="5872099" y="0"/>
                  </a:lnTo>
                  <a:lnTo>
                    <a:pt x="6670040" y="1371346"/>
                  </a:lnTo>
                  <a:close/>
                </a:path>
              </a:pathLst>
            </a:custGeom>
            <a:solidFill>
              <a:srgbClr val="173BB5"/>
            </a:solidFill>
          </p:spPr>
          <p:txBody>
            <a:bodyPr/>
            <a:lstStyle/>
            <a:p>
              <a:endParaRPr lang="en-US"/>
            </a:p>
          </p:txBody>
        </p:sp>
      </p:grpSp>
      <p:grpSp>
        <p:nvGrpSpPr>
          <p:cNvPr id="7" name="Group 7"/>
          <p:cNvGrpSpPr/>
          <p:nvPr/>
        </p:nvGrpSpPr>
        <p:grpSpPr>
          <a:xfrm>
            <a:off x="-4762" y="-4762"/>
            <a:ext cx="18297525" cy="25400"/>
            <a:chOff x="0" y="0"/>
            <a:chExt cx="24396700" cy="33867"/>
          </a:xfrm>
        </p:grpSpPr>
        <p:sp>
          <p:nvSpPr>
            <p:cNvPr id="8" name="Freeform 8"/>
            <p:cNvSpPr/>
            <p:nvPr/>
          </p:nvSpPr>
          <p:spPr>
            <a:xfrm>
              <a:off x="6350" y="6350"/>
              <a:ext cx="24384000" cy="21209"/>
            </a:xfrm>
            <a:custGeom>
              <a:avLst/>
              <a:gdLst/>
              <a:ahLst/>
              <a:cxnLst/>
              <a:rect l="l" t="t" r="r" b="b"/>
              <a:pathLst>
                <a:path w="24384000" h="21209">
                  <a:moveTo>
                    <a:pt x="0" y="0"/>
                  </a:moveTo>
                  <a:lnTo>
                    <a:pt x="24384000" y="0"/>
                  </a:lnTo>
                  <a:lnTo>
                    <a:pt x="24384000" y="21209"/>
                  </a:lnTo>
                  <a:lnTo>
                    <a:pt x="0" y="21209"/>
                  </a:lnTo>
                  <a:close/>
                </a:path>
              </a:pathLst>
            </a:custGeom>
            <a:solidFill>
              <a:srgbClr val="000000"/>
            </a:solidFill>
          </p:spPr>
          <p:txBody>
            <a:bodyPr/>
            <a:lstStyle/>
            <a:p>
              <a:endParaRPr lang="en-US"/>
            </a:p>
          </p:txBody>
        </p:sp>
        <p:sp>
          <p:nvSpPr>
            <p:cNvPr id="9" name="Freeform 9"/>
            <p:cNvSpPr/>
            <p:nvPr/>
          </p:nvSpPr>
          <p:spPr>
            <a:xfrm>
              <a:off x="0" y="0"/>
              <a:ext cx="24396700" cy="33909"/>
            </a:xfrm>
            <a:custGeom>
              <a:avLst/>
              <a:gdLst/>
              <a:ahLst/>
              <a:cxnLst/>
              <a:rect l="l" t="t" r="r" b="b"/>
              <a:pathLst>
                <a:path w="24396700" h="33909">
                  <a:moveTo>
                    <a:pt x="6350" y="0"/>
                  </a:moveTo>
                  <a:lnTo>
                    <a:pt x="24390350" y="0"/>
                  </a:lnTo>
                  <a:cubicBezTo>
                    <a:pt x="24393906" y="0"/>
                    <a:pt x="24396700" y="2794"/>
                    <a:pt x="24396700" y="6350"/>
                  </a:cubicBezTo>
                  <a:lnTo>
                    <a:pt x="24396700" y="27559"/>
                  </a:lnTo>
                  <a:cubicBezTo>
                    <a:pt x="24396700" y="31115"/>
                    <a:pt x="24393906" y="33909"/>
                    <a:pt x="24390350" y="33909"/>
                  </a:cubicBezTo>
                  <a:lnTo>
                    <a:pt x="6350" y="33909"/>
                  </a:lnTo>
                  <a:cubicBezTo>
                    <a:pt x="2794" y="33909"/>
                    <a:pt x="0" y="31115"/>
                    <a:pt x="0" y="27559"/>
                  </a:cubicBezTo>
                  <a:lnTo>
                    <a:pt x="0" y="6350"/>
                  </a:lnTo>
                  <a:cubicBezTo>
                    <a:pt x="0" y="2794"/>
                    <a:pt x="2794" y="0"/>
                    <a:pt x="6350" y="0"/>
                  </a:cubicBezTo>
                  <a:moveTo>
                    <a:pt x="6350" y="12700"/>
                  </a:moveTo>
                  <a:lnTo>
                    <a:pt x="6350" y="6350"/>
                  </a:lnTo>
                  <a:lnTo>
                    <a:pt x="12700" y="6350"/>
                  </a:lnTo>
                  <a:lnTo>
                    <a:pt x="12700" y="27559"/>
                  </a:lnTo>
                  <a:lnTo>
                    <a:pt x="6350" y="27559"/>
                  </a:lnTo>
                  <a:lnTo>
                    <a:pt x="6350" y="21209"/>
                  </a:lnTo>
                  <a:lnTo>
                    <a:pt x="24390350" y="21209"/>
                  </a:lnTo>
                  <a:lnTo>
                    <a:pt x="24390350" y="27559"/>
                  </a:lnTo>
                  <a:lnTo>
                    <a:pt x="24384000" y="27559"/>
                  </a:lnTo>
                  <a:lnTo>
                    <a:pt x="24384000" y="6350"/>
                  </a:lnTo>
                  <a:lnTo>
                    <a:pt x="24390350" y="6350"/>
                  </a:lnTo>
                  <a:lnTo>
                    <a:pt x="24390350" y="12700"/>
                  </a:lnTo>
                  <a:lnTo>
                    <a:pt x="6350" y="12700"/>
                  </a:lnTo>
                  <a:close/>
                </a:path>
              </a:pathLst>
            </a:custGeom>
            <a:solidFill>
              <a:srgbClr val="000000"/>
            </a:solidFill>
          </p:spPr>
          <p:txBody>
            <a:bodyPr/>
            <a:lstStyle/>
            <a:p>
              <a:endParaRPr lang="en-US"/>
            </a:p>
          </p:txBody>
        </p:sp>
      </p:grpSp>
      <p:sp>
        <p:nvSpPr>
          <p:cNvPr id="10" name="TextBox 10"/>
          <p:cNvSpPr txBox="1"/>
          <p:nvPr/>
        </p:nvSpPr>
        <p:spPr>
          <a:xfrm>
            <a:off x="1240280" y="610360"/>
            <a:ext cx="5705920" cy="1038225"/>
          </a:xfrm>
          <a:prstGeom prst="rect">
            <a:avLst/>
          </a:prstGeom>
        </p:spPr>
        <p:txBody>
          <a:bodyPr lIns="0" tIns="0" rIns="0" bIns="0" rtlCol="0" anchor="t">
            <a:spAutoFit/>
          </a:bodyPr>
          <a:lstStyle/>
          <a:p>
            <a:pPr algn="l">
              <a:lnSpc>
                <a:spcPts val="7200"/>
              </a:lnSpc>
            </a:pPr>
            <a:r>
              <a:rPr lang="en-US" sz="6000">
                <a:solidFill>
                  <a:srgbClr val="4F81BD"/>
                </a:solidFill>
                <a:latin typeface="Arial"/>
                <a:ea typeface="Arial"/>
                <a:cs typeface="Arial"/>
                <a:sym typeface="Arial"/>
              </a:rPr>
              <a:t>SOLUTION</a:t>
            </a:r>
          </a:p>
        </p:txBody>
      </p:sp>
      <p:sp>
        <p:nvSpPr>
          <p:cNvPr id="11" name="TextBox 11"/>
          <p:cNvSpPr txBox="1"/>
          <p:nvPr/>
        </p:nvSpPr>
        <p:spPr>
          <a:xfrm>
            <a:off x="1021824" y="1892351"/>
            <a:ext cx="15599936" cy="6511826"/>
          </a:xfrm>
          <a:prstGeom prst="rect">
            <a:avLst/>
          </a:prstGeom>
        </p:spPr>
        <p:txBody>
          <a:bodyPr lIns="0" tIns="0" rIns="0" bIns="0" rtlCol="0" anchor="t">
            <a:spAutoFit/>
          </a:bodyPr>
          <a:lstStyle/>
          <a:p>
            <a:pPr algn="l">
              <a:lnSpc>
                <a:spcPts val="2879"/>
              </a:lnSpc>
            </a:pPr>
            <a:endParaRPr/>
          </a:p>
          <a:p>
            <a:pPr marL="289560" lvl="1" indent="-144780" algn="l">
              <a:lnSpc>
                <a:spcPts val="2879"/>
              </a:lnSpc>
              <a:buAutoNum type="arabicPeriod"/>
            </a:pPr>
            <a:r>
              <a:rPr lang="en-US" sz="2400" b="1">
                <a:solidFill>
                  <a:srgbClr val="000000"/>
                </a:solidFill>
                <a:latin typeface="Arial Bold"/>
                <a:ea typeface="Arial Bold"/>
                <a:cs typeface="Arial Bold"/>
                <a:sym typeface="Arial Bold"/>
              </a:rPr>
              <a:t>Value Proposition:</a:t>
            </a:r>
          </a:p>
          <a:p>
            <a:pPr marL="746760" lvl="2" indent="-248920" algn="l">
              <a:lnSpc>
                <a:spcPts val="2879"/>
              </a:lnSpc>
              <a:buFont typeface="Arial"/>
              <a:buChar char="⚬"/>
            </a:pPr>
            <a:r>
              <a:rPr lang="en-US" sz="2400" b="1">
                <a:solidFill>
                  <a:srgbClr val="000000"/>
                </a:solidFill>
                <a:latin typeface="Arial Bold"/>
                <a:ea typeface="Arial Bold"/>
                <a:cs typeface="Arial Bold"/>
                <a:sym typeface="Arial Bold"/>
              </a:rPr>
              <a:t>Enhanced Exposure:</a:t>
            </a:r>
            <a:r>
              <a:rPr lang="en-US" sz="2400">
                <a:solidFill>
                  <a:srgbClr val="000000"/>
                </a:solidFill>
                <a:latin typeface="Arial"/>
                <a:ea typeface="Arial"/>
                <a:cs typeface="Arial"/>
                <a:sym typeface="Arial"/>
              </a:rPr>
              <a:t> Demonstrate how listing on the platform can attract more visitors and increase ticket sales.</a:t>
            </a:r>
          </a:p>
          <a:p>
            <a:pPr marL="746760" lvl="2" indent="-248920" algn="l">
              <a:lnSpc>
                <a:spcPts val="2879"/>
              </a:lnSpc>
              <a:buFont typeface="Arial"/>
              <a:buChar char="⚬"/>
            </a:pPr>
            <a:r>
              <a:rPr lang="en-US" sz="2400" b="1">
                <a:solidFill>
                  <a:srgbClr val="000000"/>
                </a:solidFill>
                <a:latin typeface="Arial Bold"/>
                <a:ea typeface="Arial Bold"/>
                <a:cs typeface="Arial Bold"/>
                <a:sym typeface="Arial Bold"/>
              </a:rPr>
              <a:t>Easy Management:</a:t>
            </a:r>
            <a:r>
              <a:rPr lang="en-US" sz="2400">
                <a:solidFill>
                  <a:srgbClr val="000000"/>
                </a:solidFill>
                <a:latin typeface="Arial"/>
                <a:ea typeface="Arial"/>
                <a:cs typeface="Arial"/>
                <a:sym typeface="Arial"/>
              </a:rPr>
              <a:t> Showcase the simplicity of managing listings and tracking bookings through the owner portal.</a:t>
            </a:r>
          </a:p>
          <a:p>
            <a:pPr marL="746760" lvl="2" indent="-248920" algn="l">
              <a:lnSpc>
                <a:spcPts val="2879"/>
              </a:lnSpc>
            </a:pPr>
            <a:endParaRPr lang="en-US" sz="2400">
              <a:solidFill>
                <a:srgbClr val="000000"/>
              </a:solidFill>
              <a:latin typeface="Arial"/>
              <a:ea typeface="Arial"/>
              <a:cs typeface="Arial"/>
              <a:sym typeface="Arial"/>
            </a:endParaRPr>
          </a:p>
          <a:p>
            <a:pPr marL="289560" lvl="1" indent="-144780" algn="l">
              <a:lnSpc>
                <a:spcPts val="2879"/>
              </a:lnSpc>
              <a:buAutoNum type="arabicPeriod"/>
            </a:pPr>
            <a:r>
              <a:rPr lang="en-US" sz="2400" b="1">
                <a:solidFill>
                  <a:srgbClr val="000000"/>
                </a:solidFill>
                <a:latin typeface="Arial Bold"/>
                <a:ea typeface="Arial Bold"/>
                <a:cs typeface="Arial Bold"/>
                <a:sym typeface="Arial Bold"/>
              </a:rPr>
              <a:t>Incentives:</a:t>
            </a:r>
          </a:p>
          <a:p>
            <a:pPr marL="746760" lvl="2" indent="-248920" algn="l">
              <a:lnSpc>
                <a:spcPts val="2879"/>
              </a:lnSpc>
              <a:buFont typeface="Arial"/>
              <a:buChar char="⚬"/>
            </a:pPr>
            <a:r>
              <a:rPr lang="en-US" sz="2400" b="1">
                <a:solidFill>
                  <a:srgbClr val="000000"/>
                </a:solidFill>
                <a:latin typeface="Arial Bold"/>
                <a:ea typeface="Arial Bold"/>
                <a:cs typeface="Arial Bold"/>
                <a:sym typeface="Arial Bold"/>
              </a:rPr>
              <a:t>Promotional Offers:</a:t>
            </a:r>
            <a:r>
              <a:rPr lang="en-US" sz="2400">
                <a:solidFill>
                  <a:srgbClr val="000000"/>
                </a:solidFill>
                <a:latin typeface="Arial"/>
                <a:ea typeface="Arial"/>
                <a:cs typeface="Arial"/>
                <a:sym typeface="Arial"/>
              </a:rPr>
              <a:t> Provide initial incentives such as reduced commission rates or free promotional features for early adopters.</a:t>
            </a:r>
          </a:p>
          <a:p>
            <a:pPr marL="746760" lvl="2" indent="-248920" algn="l">
              <a:lnSpc>
                <a:spcPts val="2879"/>
              </a:lnSpc>
              <a:buFont typeface="Arial"/>
              <a:buChar char="⚬"/>
            </a:pPr>
            <a:r>
              <a:rPr lang="en-US" sz="2400" b="1">
                <a:solidFill>
                  <a:srgbClr val="000000"/>
                </a:solidFill>
                <a:latin typeface="Arial Bold"/>
                <a:ea typeface="Arial Bold"/>
                <a:cs typeface="Arial Bold"/>
                <a:sym typeface="Arial Bold"/>
              </a:rPr>
              <a:t>Success Stories:</a:t>
            </a:r>
            <a:r>
              <a:rPr lang="en-US" sz="2400">
                <a:solidFill>
                  <a:srgbClr val="000000"/>
                </a:solidFill>
                <a:latin typeface="Arial"/>
                <a:ea typeface="Arial"/>
                <a:cs typeface="Arial"/>
                <a:sym typeface="Arial"/>
              </a:rPr>
              <a:t> Share case studies or testimonials from other attraction owners who have benefited from the platform.</a:t>
            </a:r>
          </a:p>
          <a:p>
            <a:pPr marL="746760" lvl="2" indent="-248920" algn="l">
              <a:lnSpc>
                <a:spcPts val="2879"/>
              </a:lnSpc>
            </a:pPr>
            <a:endParaRPr lang="en-US" sz="2400">
              <a:solidFill>
                <a:srgbClr val="000000"/>
              </a:solidFill>
              <a:latin typeface="Arial"/>
              <a:ea typeface="Arial"/>
              <a:cs typeface="Arial"/>
              <a:sym typeface="Arial"/>
            </a:endParaRPr>
          </a:p>
          <a:p>
            <a:pPr marL="289560" lvl="1" indent="-144780" algn="l">
              <a:lnSpc>
                <a:spcPts val="2879"/>
              </a:lnSpc>
              <a:buAutoNum type="arabicPeriod"/>
            </a:pPr>
            <a:r>
              <a:rPr lang="en-US" sz="2400" b="1">
                <a:solidFill>
                  <a:srgbClr val="000000"/>
                </a:solidFill>
                <a:latin typeface="Arial Bold"/>
                <a:ea typeface="Arial Bold"/>
                <a:cs typeface="Arial Bold"/>
                <a:sym typeface="Arial Bold"/>
              </a:rPr>
              <a:t>Support and Training:</a:t>
            </a:r>
          </a:p>
          <a:p>
            <a:pPr marL="746760" lvl="2" indent="-248920" algn="l">
              <a:lnSpc>
                <a:spcPts val="2879"/>
              </a:lnSpc>
              <a:buFont typeface="Arial"/>
              <a:buChar char="⚬"/>
            </a:pPr>
            <a:r>
              <a:rPr lang="en-US" sz="2400" b="1">
                <a:solidFill>
                  <a:srgbClr val="000000"/>
                </a:solidFill>
                <a:latin typeface="Arial Bold"/>
                <a:ea typeface="Arial Bold"/>
                <a:cs typeface="Arial Bold"/>
                <a:sym typeface="Arial Bold"/>
              </a:rPr>
              <a:t>Onboarding Assistance:</a:t>
            </a:r>
            <a:r>
              <a:rPr lang="en-US" sz="2400">
                <a:solidFill>
                  <a:srgbClr val="000000"/>
                </a:solidFill>
                <a:latin typeface="Arial"/>
                <a:ea typeface="Arial"/>
                <a:cs typeface="Arial"/>
                <a:sym typeface="Arial"/>
              </a:rPr>
              <a:t> Offer support to help owners set up their listings and use the platform effectively.</a:t>
            </a:r>
          </a:p>
          <a:p>
            <a:pPr marL="746760" lvl="2" indent="-248920" algn="l">
              <a:lnSpc>
                <a:spcPts val="2879"/>
              </a:lnSpc>
              <a:buFont typeface="Arial"/>
              <a:buChar char="⚬"/>
            </a:pPr>
            <a:r>
              <a:rPr lang="en-US" sz="2400" b="1">
                <a:solidFill>
                  <a:srgbClr val="000000"/>
                </a:solidFill>
                <a:latin typeface="Arial Bold"/>
                <a:ea typeface="Arial Bold"/>
                <a:cs typeface="Arial Bold"/>
                <a:sym typeface="Arial Bold"/>
              </a:rPr>
              <a:t>Dedicated Support:</a:t>
            </a:r>
            <a:r>
              <a:rPr lang="en-US" sz="2400">
                <a:solidFill>
                  <a:srgbClr val="000000"/>
                </a:solidFill>
                <a:latin typeface="Arial"/>
                <a:ea typeface="Arial"/>
                <a:cs typeface="Arial"/>
                <a:sym typeface="Arial"/>
              </a:rPr>
              <a:t> Provide ongoing customer service to address any issues or questions.</a:t>
            </a:r>
          </a:p>
          <a:p>
            <a:pPr marL="746760" lvl="2" indent="-248920" algn="l">
              <a:lnSpc>
                <a:spcPts val="2879"/>
              </a:lnSpc>
            </a:pPr>
            <a:endParaRPr lang="en-US" sz="2400">
              <a:solidFill>
                <a:srgbClr val="000000"/>
              </a:solidFill>
              <a:latin typeface="Arial"/>
              <a:ea typeface="Arial"/>
              <a:cs typeface="Arial"/>
              <a:sym typeface="Arial"/>
            </a:endParaRPr>
          </a:p>
          <a:p>
            <a:pPr marL="746760" lvl="2" indent="-248920" algn="l">
              <a:lnSpc>
                <a:spcPts val="2879"/>
              </a:lnSpc>
            </a:pPr>
            <a:endParaRPr lang="en-US" sz="2400">
              <a:solidFill>
                <a:srgbClr val="000000"/>
              </a:solidFill>
              <a:latin typeface="Arial"/>
              <a:ea typeface="Arial"/>
              <a:cs typeface="Arial"/>
              <a:sym typeface="Arial"/>
            </a:endParaRPr>
          </a:p>
        </p:txBody>
      </p:sp>
      <p:sp>
        <p:nvSpPr>
          <p:cNvPr id="12" name="TextBox 12"/>
          <p:cNvSpPr txBox="1"/>
          <p:nvPr/>
        </p:nvSpPr>
        <p:spPr>
          <a:xfrm>
            <a:off x="17516549" y="9239271"/>
            <a:ext cx="199951" cy="476229"/>
          </a:xfrm>
          <a:prstGeom prst="rect">
            <a:avLst/>
          </a:prstGeom>
        </p:spPr>
        <p:txBody>
          <a:bodyPr lIns="0" tIns="0" rIns="0" bIns="0" rtlCol="0" anchor="t">
            <a:spAutoFit/>
          </a:bodyPr>
          <a:lstStyle/>
          <a:p>
            <a:pPr algn="ctr">
              <a:lnSpc>
                <a:spcPts val="3394"/>
              </a:lnSpc>
              <a:spcBef>
                <a:spcPct val="0"/>
              </a:spcBef>
            </a:pPr>
            <a:r>
              <a:rPr lang="en-US" sz="2828">
                <a:solidFill>
                  <a:srgbClr val="000000"/>
                </a:solidFill>
                <a:latin typeface="Arial"/>
                <a:ea typeface="Arial"/>
                <a:cs typeface="Arial"/>
                <a:sym typeface="Arial"/>
              </a:rPr>
              <a:t>5</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167160" y="0"/>
            <a:ext cx="3120840" cy="4902480"/>
          </a:xfrm>
          <a:custGeom>
            <a:avLst/>
            <a:gdLst/>
            <a:ahLst/>
            <a:cxnLst/>
            <a:rect l="l" t="t" r="r" b="b"/>
            <a:pathLst>
              <a:path w="3120840" h="4902480">
                <a:moveTo>
                  <a:pt x="0" y="0"/>
                </a:moveTo>
                <a:lnTo>
                  <a:pt x="3120840" y="0"/>
                </a:lnTo>
                <a:lnTo>
                  <a:pt x="3120840" y="4902480"/>
                </a:lnTo>
                <a:lnTo>
                  <a:pt x="0" y="49024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5698800" y="0"/>
            <a:ext cx="7451640" cy="1475280"/>
          </a:xfrm>
          <a:custGeom>
            <a:avLst/>
            <a:gdLst/>
            <a:ahLst/>
            <a:cxnLst/>
            <a:rect l="l" t="t" r="r" b="b"/>
            <a:pathLst>
              <a:path w="7451640" h="1475280">
                <a:moveTo>
                  <a:pt x="0" y="0"/>
                </a:moveTo>
                <a:lnTo>
                  <a:pt x="7451640" y="0"/>
                </a:lnTo>
                <a:lnTo>
                  <a:pt x="7451640" y="1475280"/>
                </a:lnTo>
                <a:lnTo>
                  <a:pt x="0" y="14752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4" name="Group 4"/>
          <p:cNvGrpSpPr/>
          <p:nvPr/>
        </p:nvGrpSpPr>
        <p:grpSpPr>
          <a:xfrm>
            <a:off x="622080" y="9258480"/>
            <a:ext cx="5002920" cy="1028520"/>
            <a:chOff x="0" y="0"/>
            <a:chExt cx="6670560" cy="1371360"/>
          </a:xfrm>
        </p:grpSpPr>
        <p:sp>
          <p:nvSpPr>
            <p:cNvPr id="5" name="Freeform 5"/>
            <p:cNvSpPr/>
            <p:nvPr/>
          </p:nvSpPr>
          <p:spPr>
            <a:xfrm>
              <a:off x="0" y="0"/>
              <a:ext cx="6670040" cy="1371346"/>
            </a:xfrm>
            <a:custGeom>
              <a:avLst/>
              <a:gdLst/>
              <a:ahLst/>
              <a:cxnLst/>
              <a:rect l="l" t="t" r="r" b="b"/>
              <a:pathLst>
                <a:path w="6670040" h="1371346">
                  <a:moveTo>
                    <a:pt x="6670040" y="1371346"/>
                  </a:moveTo>
                  <a:lnTo>
                    <a:pt x="0" y="1371346"/>
                  </a:lnTo>
                  <a:lnTo>
                    <a:pt x="797941" y="0"/>
                  </a:lnTo>
                  <a:lnTo>
                    <a:pt x="5872099" y="0"/>
                  </a:lnTo>
                  <a:lnTo>
                    <a:pt x="6670040" y="1371346"/>
                  </a:lnTo>
                  <a:close/>
                </a:path>
              </a:pathLst>
            </a:custGeom>
            <a:solidFill>
              <a:srgbClr val="173BB5"/>
            </a:solidFill>
          </p:spPr>
          <p:txBody>
            <a:bodyPr/>
            <a:lstStyle/>
            <a:p>
              <a:endParaRPr lang="en-US"/>
            </a:p>
          </p:txBody>
        </p:sp>
      </p:grpSp>
      <p:sp>
        <p:nvSpPr>
          <p:cNvPr id="6" name="TextBox 6"/>
          <p:cNvSpPr txBox="1"/>
          <p:nvPr/>
        </p:nvSpPr>
        <p:spPr>
          <a:xfrm>
            <a:off x="2213460" y="805712"/>
            <a:ext cx="13861080" cy="1717920"/>
          </a:xfrm>
          <a:prstGeom prst="rect">
            <a:avLst/>
          </a:prstGeom>
        </p:spPr>
        <p:txBody>
          <a:bodyPr lIns="0" tIns="0" rIns="0" bIns="0" rtlCol="0" anchor="t">
            <a:spAutoFit/>
          </a:bodyPr>
          <a:lstStyle/>
          <a:p>
            <a:pPr algn="ctr">
              <a:lnSpc>
                <a:spcPts val="8640"/>
              </a:lnSpc>
            </a:pPr>
            <a:r>
              <a:rPr lang="en-US" sz="7200" spc="-1">
                <a:solidFill>
                  <a:srgbClr val="4F81BD"/>
                </a:solidFill>
                <a:latin typeface="Tahoma"/>
                <a:ea typeface="Tahoma"/>
                <a:cs typeface="Tahoma"/>
                <a:sym typeface="Tahoma"/>
              </a:rPr>
              <a:t>API Gateway</a:t>
            </a:r>
          </a:p>
        </p:txBody>
      </p:sp>
      <p:grpSp>
        <p:nvGrpSpPr>
          <p:cNvPr id="7" name="Group 7"/>
          <p:cNvGrpSpPr/>
          <p:nvPr/>
        </p:nvGrpSpPr>
        <p:grpSpPr>
          <a:xfrm>
            <a:off x="8176188" y="1713944"/>
            <a:ext cx="1712934" cy="889696"/>
            <a:chOff x="0" y="0"/>
            <a:chExt cx="2283912" cy="1186261"/>
          </a:xfrm>
        </p:grpSpPr>
        <p:sp>
          <p:nvSpPr>
            <p:cNvPr id="8" name="Freeform 8"/>
            <p:cNvSpPr/>
            <p:nvPr/>
          </p:nvSpPr>
          <p:spPr>
            <a:xfrm>
              <a:off x="16891" y="16891"/>
              <a:ext cx="2250059" cy="1152398"/>
            </a:xfrm>
            <a:custGeom>
              <a:avLst/>
              <a:gdLst/>
              <a:ahLst/>
              <a:cxnLst/>
              <a:rect l="l" t="t" r="r" b="b"/>
              <a:pathLst>
                <a:path w="2250059" h="1152398">
                  <a:moveTo>
                    <a:pt x="0" y="576199"/>
                  </a:moveTo>
                  <a:cubicBezTo>
                    <a:pt x="0" y="257937"/>
                    <a:pt x="503682" y="0"/>
                    <a:pt x="1124966" y="0"/>
                  </a:cubicBezTo>
                  <a:cubicBezTo>
                    <a:pt x="1746250" y="0"/>
                    <a:pt x="2250059" y="258064"/>
                    <a:pt x="2250059" y="576199"/>
                  </a:cubicBezTo>
                  <a:cubicBezTo>
                    <a:pt x="2250059" y="894334"/>
                    <a:pt x="1746377" y="1152398"/>
                    <a:pt x="1125093" y="1152398"/>
                  </a:cubicBezTo>
                  <a:cubicBezTo>
                    <a:pt x="503809" y="1152398"/>
                    <a:pt x="0" y="894461"/>
                    <a:pt x="0" y="576199"/>
                  </a:cubicBezTo>
                  <a:close/>
                </a:path>
              </a:pathLst>
            </a:custGeom>
            <a:solidFill>
              <a:srgbClr val="FFFFFF"/>
            </a:solidFill>
          </p:spPr>
          <p:txBody>
            <a:bodyPr/>
            <a:lstStyle/>
            <a:p>
              <a:endParaRPr lang="en-US"/>
            </a:p>
          </p:txBody>
        </p:sp>
        <p:sp>
          <p:nvSpPr>
            <p:cNvPr id="9" name="Freeform 9"/>
            <p:cNvSpPr/>
            <p:nvPr/>
          </p:nvSpPr>
          <p:spPr>
            <a:xfrm>
              <a:off x="0" y="0"/>
              <a:ext cx="2283968" cy="1186307"/>
            </a:xfrm>
            <a:custGeom>
              <a:avLst/>
              <a:gdLst/>
              <a:ahLst/>
              <a:cxnLst/>
              <a:rect l="l" t="t" r="r" b="b"/>
              <a:pathLst>
                <a:path w="2283968" h="1186307">
                  <a:moveTo>
                    <a:pt x="0" y="593090"/>
                  </a:moveTo>
                  <a:cubicBezTo>
                    <a:pt x="0" y="257302"/>
                    <a:pt x="522605" y="0"/>
                    <a:pt x="1141984" y="0"/>
                  </a:cubicBezTo>
                  <a:cubicBezTo>
                    <a:pt x="1761363" y="0"/>
                    <a:pt x="2283968" y="257302"/>
                    <a:pt x="2283968" y="593090"/>
                  </a:cubicBezTo>
                  <a:lnTo>
                    <a:pt x="2266950" y="593090"/>
                  </a:lnTo>
                  <a:lnTo>
                    <a:pt x="2283841" y="593090"/>
                  </a:lnTo>
                  <a:cubicBezTo>
                    <a:pt x="2283841" y="928878"/>
                    <a:pt x="1761236" y="1186180"/>
                    <a:pt x="1141857" y="1186180"/>
                  </a:cubicBezTo>
                  <a:lnTo>
                    <a:pt x="1141857" y="1169289"/>
                  </a:lnTo>
                  <a:lnTo>
                    <a:pt x="1141857" y="1186180"/>
                  </a:lnTo>
                  <a:cubicBezTo>
                    <a:pt x="522605" y="1186307"/>
                    <a:pt x="0" y="929005"/>
                    <a:pt x="0" y="593090"/>
                  </a:cubicBezTo>
                  <a:lnTo>
                    <a:pt x="16891" y="593090"/>
                  </a:lnTo>
                  <a:lnTo>
                    <a:pt x="33909" y="593090"/>
                  </a:lnTo>
                  <a:lnTo>
                    <a:pt x="16891" y="593090"/>
                  </a:lnTo>
                  <a:lnTo>
                    <a:pt x="0" y="593090"/>
                  </a:lnTo>
                  <a:moveTo>
                    <a:pt x="33909" y="593090"/>
                  </a:moveTo>
                  <a:cubicBezTo>
                    <a:pt x="33909" y="602488"/>
                    <a:pt x="26289" y="609981"/>
                    <a:pt x="17018" y="609981"/>
                  </a:cubicBezTo>
                  <a:cubicBezTo>
                    <a:pt x="7747" y="609981"/>
                    <a:pt x="0" y="602488"/>
                    <a:pt x="0" y="593090"/>
                  </a:cubicBezTo>
                  <a:cubicBezTo>
                    <a:pt x="0" y="583692"/>
                    <a:pt x="7620" y="576199"/>
                    <a:pt x="16891" y="576199"/>
                  </a:cubicBezTo>
                  <a:cubicBezTo>
                    <a:pt x="26162" y="576199"/>
                    <a:pt x="33782" y="583819"/>
                    <a:pt x="33782" y="593090"/>
                  </a:cubicBezTo>
                  <a:cubicBezTo>
                    <a:pt x="33782" y="893699"/>
                    <a:pt x="518541" y="1152398"/>
                    <a:pt x="1141857" y="1152398"/>
                  </a:cubicBezTo>
                  <a:cubicBezTo>
                    <a:pt x="1765173" y="1152398"/>
                    <a:pt x="2249932" y="893699"/>
                    <a:pt x="2249932" y="593090"/>
                  </a:cubicBezTo>
                  <a:cubicBezTo>
                    <a:pt x="2249932" y="292481"/>
                    <a:pt x="1765300" y="33909"/>
                    <a:pt x="1141984" y="33909"/>
                  </a:cubicBezTo>
                  <a:lnTo>
                    <a:pt x="1141984" y="16891"/>
                  </a:lnTo>
                  <a:lnTo>
                    <a:pt x="1141984" y="33909"/>
                  </a:lnTo>
                  <a:cubicBezTo>
                    <a:pt x="518668" y="33909"/>
                    <a:pt x="33909" y="292481"/>
                    <a:pt x="33909" y="593090"/>
                  </a:cubicBezTo>
                  <a:close/>
                </a:path>
              </a:pathLst>
            </a:custGeom>
            <a:solidFill>
              <a:srgbClr val="F79646"/>
            </a:solidFill>
          </p:spPr>
          <p:txBody>
            <a:bodyPr/>
            <a:lstStyle/>
            <a:p>
              <a:endParaRPr lang="en-US"/>
            </a:p>
          </p:txBody>
        </p:sp>
        <p:sp>
          <p:nvSpPr>
            <p:cNvPr id="10" name="TextBox 10"/>
            <p:cNvSpPr txBox="1"/>
            <p:nvPr/>
          </p:nvSpPr>
          <p:spPr>
            <a:xfrm>
              <a:off x="0" y="-38100"/>
              <a:ext cx="2283912" cy="1224361"/>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Api gateway</a:t>
              </a:r>
            </a:p>
          </p:txBody>
        </p:sp>
      </p:grpSp>
      <p:sp>
        <p:nvSpPr>
          <p:cNvPr id="11" name="AutoShape 11"/>
          <p:cNvSpPr/>
          <p:nvPr/>
        </p:nvSpPr>
        <p:spPr>
          <a:xfrm flipH="1">
            <a:off x="9029233" y="2603579"/>
            <a:ext cx="3422" cy="220889"/>
          </a:xfrm>
          <a:prstGeom prst="line">
            <a:avLst/>
          </a:prstGeom>
          <a:ln w="9525" cap="rnd">
            <a:solidFill>
              <a:srgbClr val="4F81BD"/>
            </a:solidFill>
            <a:prstDash val="solid"/>
            <a:headEnd type="none" w="sm" len="sm"/>
            <a:tailEnd type="triangle" w="lg" len="med"/>
          </a:ln>
        </p:spPr>
        <p:txBody>
          <a:bodyPr/>
          <a:lstStyle/>
          <a:p>
            <a:endParaRPr lang="en-US"/>
          </a:p>
        </p:txBody>
      </p:sp>
      <p:grpSp>
        <p:nvGrpSpPr>
          <p:cNvPr id="12" name="Group 12"/>
          <p:cNvGrpSpPr/>
          <p:nvPr/>
        </p:nvGrpSpPr>
        <p:grpSpPr>
          <a:xfrm>
            <a:off x="8044983" y="2824468"/>
            <a:ext cx="1968500" cy="454057"/>
            <a:chOff x="0" y="0"/>
            <a:chExt cx="2624667" cy="605409"/>
          </a:xfrm>
        </p:grpSpPr>
        <p:sp>
          <p:nvSpPr>
            <p:cNvPr id="13" name="Freeform 13"/>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14" name="Freeform 14"/>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15" name="TextBox 15"/>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Localhost:8080</a:t>
              </a:r>
            </a:p>
          </p:txBody>
        </p:sp>
      </p:grpSp>
      <p:grpSp>
        <p:nvGrpSpPr>
          <p:cNvPr id="16" name="Group 16"/>
          <p:cNvGrpSpPr/>
          <p:nvPr/>
        </p:nvGrpSpPr>
        <p:grpSpPr>
          <a:xfrm>
            <a:off x="103854" y="8076069"/>
            <a:ext cx="2676786" cy="724582"/>
            <a:chOff x="0" y="0"/>
            <a:chExt cx="3569048" cy="966110"/>
          </a:xfrm>
        </p:grpSpPr>
        <p:sp>
          <p:nvSpPr>
            <p:cNvPr id="17" name="Freeform 17"/>
            <p:cNvSpPr/>
            <p:nvPr/>
          </p:nvSpPr>
          <p:spPr>
            <a:xfrm>
              <a:off x="16687" y="18459"/>
              <a:ext cx="3535571" cy="929185"/>
            </a:xfrm>
            <a:custGeom>
              <a:avLst/>
              <a:gdLst/>
              <a:ahLst/>
              <a:cxnLst/>
              <a:rect l="l" t="t" r="r" b="b"/>
              <a:pathLst>
                <a:path w="3535571" h="929185">
                  <a:moveTo>
                    <a:pt x="0" y="0"/>
                  </a:moveTo>
                  <a:lnTo>
                    <a:pt x="3535571" y="0"/>
                  </a:lnTo>
                  <a:lnTo>
                    <a:pt x="3535571" y="929185"/>
                  </a:lnTo>
                  <a:lnTo>
                    <a:pt x="0" y="929185"/>
                  </a:lnTo>
                  <a:close/>
                </a:path>
              </a:pathLst>
            </a:custGeom>
            <a:solidFill>
              <a:srgbClr val="FFFFFF"/>
            </a:solidFill>
          </p:spPr>
          <p:txBody>
            <a:bodyPr/>
            <a:lstStyle/>
            <a:p>
              <a:endParaRPr lang="en-US"/>
            </a:p>
          </p:txBody>
        </p:sp>
        <p:sp>
          <p:nvSpPr>
            <p:cNvPr id="18" name="Freeform 18"/>
            <p:cNvSpPr/>
            <p:nvPr/>
          </p:nvSpPr>
          <p:spPr>
            <a:xfrm>
              <a:off x="0" y="0"/>
              <a:ext cx="3568945" cy="966103"/>
            </a:xfrm>
            <a:custGeom>
              <a:avLst/>
              <a:gdLst/>
              <a:ahLst/>
              <a:cxnLst/>
              <a:rect l="l" t="t" r="r" b="b"/>
              <a:pathLst>
                <a:path w="3568945" h="966103">
                  <a:moveTo>
                    <a:pt x="16687" y="0"/>
                  </a:moveTo>
                  <a:lnTo>
                    <a:pt x="3552258" y="0"/>
                  </a:lnTo>
                  <a:cubicBezTo>
                    <a:pt x="3561542" y="0"/>
                    <a:pt x="3568945" y="8327"/>
                    <a:pt x="3568945" y="18459"/>
                  </a:cubicBezTo>
                  <a:lnTo>
                    <a:pt x="3568945" y="947644"/>
                  </a:lnTo>
                  <a:cubicBezTo>
                    <a:pt x="3568945" y="957914"/>
                    <a:pt x="3561417" y="966103"/>
                    <a:pt x="3552258" y="966103"/>
                  </a:cubicBezTo>
                  <a:lnTo>
                    <a:pt x="16687" y="966103"/>
                  </a:lnTo>
                  <a:cubicBezTo>
                    <a:pt x="7528" y="966103"/>
                    <a:pt x="0" y="957776"/>
                    <a:pt x="0" y="947644"/>
                  </a:cubicBezTo>
                  <a:lnTo>
                    <a:pt x="0" y="18459"/>
                  </a:lnTo>
                  <a:cubicBezTo>
                    <a:pt x="0" y="8327"/>
                    <a:pt x="7528" y="0"/>
                    <a:pt x="16687" y="0"/>
                  </a:cubicBezTo>
                  <a:moveTo>
                    <a:pt x="16687" y="37056"/>
                  </a:moveTo>
                  <a:lnTo>
                    <a:pt x="16687" y="18459"/>
                  </a:lnTo>
                  <a:lnTo>
                    <a:pt x="33499" y="18459"/>
                  </a:lnTo>
                  <a:lnTo>
                    <a:pt x="33499" y="947644"/>
                  </a:lnTo>
                  <a:lnTo>
                    <a:pt x="16687" y="947644"/>
                  </a:lnTo>
                  <a:lnTo>
                    <a:pt x="16687" y="929047"/>
                  </a:lnTo>
                  <a:lnTo>
                    <a:pt x="3552258" y="929047"/>
                  </a:lnTo>
                  <a:lnTo>
                    <a:pt x="3552258" y="947505"/>
                  </a:lnTo>
                  <a:lnTo>
                    <a:pt x="3535571" y="947505"/>
                  </a:lnTo>
                  <a:lnTo>
                    <a:pt x="3535571" y="18459"/>
                  </a:lnTo>
                  <a:lnTo>
                    <a:pt x="3552258" y="18459"/>
                  </a:lnTo>
                  <a:lnTo>
                    <a:pt x="3552258" y="37056"/>
                  </a:lnTo>
                  <a:lnTo>
                    <a:pt x="16687" y="37056"/>
                  </a:lnTo>
                  <a:close/>
                </a:path>
              </a:pathLst>
            </a:custGeom>
            <a:solidFill>
              <a:srgbClr val="F79646"/>
            </a:solidFill>
          </p:spPr>
          <p:txBody>
            <a:bodyPr/>
            <a:lstStyle/>
            <a:p>
              <a:endParaRPr lang="en-US"/>
            </a:p>
          </p:txBody>
        </p:sp>
        <p:sp>
          <p:nvSpPr>
            <p:cNvPr id="19" name="TextBox 19"/>
            <p:cNvSpPr txBox="1"/>
            <p:nvPr/>
          </p:nvSpPr>
          <p:spPr>
            <a:xfrm>
              <a:off x="0" y="-38100"/>
              <a:ext cx="3569048" cy="1004210"/>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LOCATION SERVICE</a:t>
              </a:r>
            </a:p>
          </p:txBody>
        </p:sp>
      </p:grpSp>
      <p:sp>
        <p:nvSpPr>
          <p:cNvPr id="20" name="Freeform 20"/>
          <p:cNvSpPr/>
          <p:nvPr/>
        </p:nvSpPr>
        <p:spPr>
          <a:xfrm>
            <a:off x="15171423" y="123803"/>
            <a:ext cx="3120840" cy="4902480"/>
          </a:xfrm>
          <a:custGeom>
            <a:avLst/>
            <a:gdLst/>
            <a:ahLst/>
            <a:cxnLst/>
            <a:rect l="l" t="t" r="r" b="b"/>
            <a:pathLst>
              <a:path w="3120840" h="4902480">
                <a:moveTo>
                  <a:pt x="0" y="0"/>
                </a:moveTo>
                <a:lnTo>
                  <a:pt x="3120840" y="0"/>
                </a:lnTo>
                <a:lnTo>
                  <a:pt x="3120840" y="4902480"/>
                </a:lnTo>
                <a:lnTo>
                  <a:pt x="0" y="49024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grpSp>
        <p:nvGrpSpPr>
          <p:cNvPr id="21" name="Group 21"/>
          <p:cNvGrpSpPr/>
          <p:nvPr/>
        </p:nvGrpSpPr>
        <p:grpSpPr>
          <a:xfrm>
            <a:off x="2997197" y="8092932"/>
            <a:ext cx="2701603" cy="733108"/>
            <a:chOff x="0" y="0"/>
            <a:chExt cx="3602137" cy="977478"/>
          </a:xfrm>
        </p:grpSpPr>
        <p:sp>
          <p:nvSpPr>
            <p:cNvPr id="22" name="Freeform 22"/>
            <p:cNvSpPr/>
            <p:nvPr/>
          </p:nvSpPr>
          <p:spPr>
            <a:xfrm>
              <a:off x="15964" y="17497"/>
              <a:ext cx="3570133" cy="942467"/>
            </a:xfrm>
            <a:custGeom>
              <a:avLst/>
              <a:gdLst/>
              <a:ahLst/>
              <a:cxnLst/>
              <a:rect l="l" t="t" r="r" b="b"/>
              <a:pathLst>
                <a:path w="3570133" h="942467">
                  <a:moveTo>
                    <a:pt x="0" y="0"/>
                  </a:moveTo>
                  <a:lnTo>
                    <a:pt x="3570133" y="0"/>
                  </a:lnTo>
                  <a:lnTo>
                    <a:pt x="3570133" y="942467"/>
                  </a:lnTo>
                  <a:lnTo>
                    <a:pt x="0" y="942467"/>
                  </a:lnTo>
                  <a:close/>
                </a:path>
              </a:pathLst>
            </a:custGeom>
            <a:solidFill>
              <a:srgbClr val="FFFFFF"/>
            </a:solidFill>
          </p:spPr>
          <p:txBody>
            <a:bodyPr/>
            <a:lstStyle/>
            <a:p>
              <a:endParaRPr lang="en-US"/>
            </a:p>
          </p:txBody>
        </p:sp>
        <p:sp>
          <p:nvSpPr>
            <p:cNvPr id="23" name="Freeform 23"/>
            <p:cNvSpPr/>
            <p:nvPr/>
          </p:nvSpPr>
          <p:spPr>
            <a:xfrm>
              <a:off x="0" y="0"/>
              <a:ext cx="3602061" cy="977460"/>
            </a:xfrm>
            <a:custGeom>
              <a:avLst/>
              <a:gdLst/>
              <a:ahLst/>
              <a:cxnLst/>
              <a:rect l="l" t="t" r="r" b="b"/>
              <a:pathLst>
                <a:path w="3602061" h="977460">
                  <a:moveTo>
                    <a:pt x="15964" y="0"/>
                  </a:moveTo>
                  <a:lnTo>
                    <a:pt x="3586097" y="0"/>
                  </a:lnTo>
                  <a:cubicBezTo>
                    <a:pt x="3594979" y="0"/>
                    <a:pt x="3602061" y="7893"/>
                    <a:pt x="3602061" y="17497"/>
                  </a:cubicBezTo>
                  <a:lnTo>
                    <a:pt x="3602061" y="959964"/>
                  </a:lnTo>
                  <a:cubicBezTo>
                    <a:pt x="3602061" y="969699"/>
                    <a:pt x="3594859" y="977460"/>
                    <a:pt x="3586097" y="977460"/>
                  </a:cubicBezTo>
                  <a:lnTo>
                    <a:pt x="15964" y="977460"/>
                  </a:lnTo>
                  <a:cubicBezTo>
                    <a:pt x="7202" y="977460"/>
                    <a:pt x="0" y="969567"/>
                    <a:pt x="0" y="959964"/>
                  </a:cubicBezTo>
                  <a:lnTo>
                    <a:pt x="0" y="17497"/>
                  </a:lnTo>
                  <a:cubicBezTo>
                    <a:pt x="0" y="7893"/>
                    <a:pt x="7202" y="0"/>
                    <a:pt x="15964" y="0"/>
                  </a:cubicBezTo>
                  <a:moveTo>
                    <a:pt x="15964" y="35125"/>
                  </a:moveTo>
                  <a:lnTo>
                    <a:pt x="15964" y="17497"/>
                  </a:lnTo>
                  <a:lnTo>
                    <a:pt x="32048" y="17497"/>
                  </a:lnTo>
                  <a:lnTo>
                    <a:pt x="32048" y="959964"/>
                  </a:lnTo>
                  <a:lnTo>
                    <a:pt x="15964" y="959964"/>
                  </a:lnTo>
                  <a:lnTo>
                    <a:pt x="15964" y="942335"/>
                  </a:lnTo>
                  <a:lnTo>
                    <a:pt x="3586097" y="942335"/>
                  </a:lnTo>
                  <a:lnTo>
                    <a:pt x="3586097" y="959832"/>
                  </a:lnTo>
                  <a:lnTo>
                    <a:pt x="3570133" y="959832"/>
                  </a:lnTo>
                  <a:lnTo>
                    <a:pt x="3570133" y="17497"/>
                  </a:lnTo>
                  <a:lnTo>
                    <a:pt x="3586097" y="17497"/>
                  </a:lnTo>
                  <a:lnTo>
                    <a:pt x="3586097" y="35125"/>
                  </a:lnTo>
                  <a:lnTo>
                    <a:pt x="15964" y="35125"/>
                  </a:lnTo>
                  <a:close/>
                </a:path>
              </a:pathLst>
            </a:custGeom>
            <a:solidFill>
              <a:srgbClr val="F79646"/>
            </a:solidFill>
          </p:spPr>
          <p:txBody>
            <a:bodyPr/>
            <a:lstStyle/>
            <a:p>
              <a:endParaRPr lang="en-US"/>
            </a:p>
          </p:txBody>
        </p:sp>
        <p:sp>
          <p:nvSpPr>
            <p:cNvPr id="24" name="TextBox 24"/>
            <p:cNvSpPr txBox="1"/>
            <p:nvPr/>
          </p:nvSpPr>
          <p:spPr>
            <a:xfrm>
              <a:off x="0" y="-38100"/>
              <a:ext cx="3602137" cy="1015578"/>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DESTINATION SERVICE</a:t>
              </a:r>
            </a:p>
          </p:txBody>
        </p:sp>
      </p:grpSp>
      <p:grpSp>
        <p:nvGrpSpPr>
          <p:cNvPr id="25" name="Group 25"/>
          <p:cNvGrpSpPr/>
          <p:nvPr/>
        </p:nvGrpSpPr>
        <p:grpSpPr>
          <a:xfrm>
            <a:off x="11355363" y="8092932"/>
            <a:ext cx="3028380" cy="707720"/>
            <a:chOff x="0" y="0"/>
            <a:chExt cx="4037840" cy="943627"/>
          </a:xfrm>
        </p:grpSpPr>
        <p:sp>
          <p:nvSpPr>
            <p:cNvPr id="26" name="Freeform 26"/>
            <p:cNvSpPr/>
            <p:nvPr/>
          </p:nvSpPr>
          <p:spPr>
            <a:xfrm>
              <a:off x="16803" y="16891"/>
              <a:ext cx="4004130" cy="909828"/>
            </a:xfrm>
            <a:custGeom>
              <a:avLst/>
              <a:gdLst/>
              <a:ahLst/>
              <a:cxnLst/>
              <a:rect l="l" t="t" r="r" b="b"/>
              <a:pathLst>
                <a:path w="4004130" h="909828">
                  <a:moveTo>
                    <a:pt x="0" y="0"/>
                  </a:moveTo>
                  <a:lnTo>
                    <a:pt x="4004130" y="0"/>
                  </a:lnTo>
                  <a:lnTo>
                    <a:pt x="4004130" y="909828"/>
                  </a:lnTo>
                  <a:lnTo>
                    <a:pt x="0" y="909828"/>
                  </a:lnTo>
                  <a:close/>
                </a:path>
              </a:pathLst>
            </a:custGeom>
            <a:solidFill>
              <a:srgbClr val="FFFFFF"/>
            </a:solidFill>
          </p:spPr>
          <p:txBody>
            <a:bodyPr/>
            <a:lstStyle/>
            <a:p>
              <a:endParaRPr lang="en-US"/>
            </a:p>
          </p:txBody>
        </p:sp>
        <p:sp>
          <p:nvSpPr>
            <p:cNvPr id="27" name="Freeform 27"/>
            <p:cNvSpPr/>
            <p:nvPr/>
          </p:nvSpPr>
          <p:spPr>
            <a:xfrm>
              <a:off x="0" y="0"/>
              <a:ext cx="4037736" cy="943610"/>
            </a:xfrm>
            <a:custGeom>
              <a:avLst/>
              <a:gdLst/>
              <a:ahLst/>
              <a:cxnLst/>
              <a:rect l="l" t="t" r="r" b="b"/>
              <a:pathLst>
                <a:path w="4037736" h="943610">
                  <a:moveTo>
                    <a:pt x="16803" y="0"/>
                  </a:moveTo>
                  <a:lnTo>
                    <a:pt x="4020933" y="0"/>
                  </a:lnTo>
                  <a:cubicBezTo>
                    <a:pt x="4030282" y="0"/>
                    <a:pt x="4037736" y="7620"/>
                    <a:pt x="4037736" y="16891"/>
                  </a:cubicBezTo>
                  <a:lnTo>
                    <a:pt x="4037736" y="926719"/>
                  </a:lnTo>
                  <a:cubicBezTo>
                    <a:pt x="4037736" y="936117"/>
                    <a:pt x="4030156" y="943610"/>
                    <a:pt x="4020933" y="943610"/>
                  </a:cubicBezTo>
                  <a:lnTo>
                    <a:pt x="16803" y="943610"/>
                  </a:lnTo>
                  <a:cubicBezTo>
                    <a:pt x="7580" y="943610"/>
                    <a:pt x="0" y="935990"/>
                    <a:pt x="0" y="926719"/>
                  </a:cubicBezTo>
                  <a:lnTo>
                    <a:pt x="0" y="16891"/>
                  </a:lnTo>
                  <a:cubicBezTo>
                    <a:pt x="0" y="7620"/>
                    <a:pt x="7580" y="0"/>
                    <a:pt x="16803" y="0"/>
                  </a:cubicBezTo>
                  <a:moveTo>
                    <a:pt x="16803" y="33909"/>
                  </a:moveTo>
                  <a:lnTo>
                    <a:pt x="16803" y="16891"/>
                  </a:lnTo>
                  <a:lnTo>
                    <a:pt x="33733" y="16891"/>
                  </a:lnTo>
                  <a:lnTo>
                    <a:pt x="33733" y="926719"/>
                  </a:lnTo>
                  <a:lnTo>
                    <a:pt x="16803" y="926719"/>
                  </a:lnTo>
                  <a:lnTo>
                    <a:pt x="16803" y="909701"/>
                  </a:lnTo>
                  <a:lnTo>
                    <a:pt x="4020933" y="909701"/>
                  </a:lnTo>
                  <a:lnTo>
                    <a:pt x="4020933" y="926592"/>
                  </a:lnTo>
                  <a:lnTo>
                    <a:pt x="4004130" y="926592"/>
                  </a:lnTo>
                  <a:lnTo>
                    <a:pt x="4004130" y="16891"/>
                  </a:lnTo>
                  <a:lnTo>
                    <a:pt x="4020933" y="16891"/>
                  </a:lnTo>
                  <a:lnTo>
                    <a:pt x="4020933" y="33909"/>
                  </a:lnTo>
                  <a:lnTo>
                    <a:pt x="16803" y="33909"/>
                  </a:lnTo>
                  <a:close/>
                </a:path>
              </a:pathLst>
            </a:custGeom>
            <a:solidFill>
              <a:srgbClr val="F79646"/>
            </a:solidFill>
          </p:spPr>
          <p:txBody>
            <a:bodyPr/>
            <a:lstStyle/>
            <a:p>
              <a:endParaRPr lang="en-US"/>
            </a:p>
          </p:txBody>
        </p:sp>
        <p:sp>
          <p:nvSpPr>
            <p:cNvPr id="28" name="TextBox 28"/>
            <p:cNvSpPr txBox="1"/>
            <p:nvPr/>
          </p:nvSpPr>
          <p:spPr>
            <a:xfrm>
              <a:off x="0" y="-38100"/>
              <a:ext cx="4037840" cy="981727"/>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CANCELLATION SERVICE</a:t>
              </a:r>
            </a:p>
          </p:txBody>
        </p:sp>
      </p:grpSp>
      <p:grpSp>
        <p:nvGrpSpPr>
          <p:cNvPr id="29" name="Group 29"/>
          <p:cNvGrpSpPr/>
          <p:nvPr/>
        </p:nvGrpSpPr>
        <p:grpSpPr>
          <a:xfrm>
            <a:off x="5917875" y="8092932"/>
            <a:ext cx="2218887" cy="707720"/>
            <a:chOff x="0" y="0"/>
            <a:chExt cx="2958516" cy="943627"/>
          </a:xfrm>
        </p:grpSpPr>
        <p:sp>
          <p:nvSpPr>
            <p:cNvPr id="30" name="Freeform 30"/>
            <p:cNvSpPr/>
            <p:nvPr/>
          </p:nvSpPr>
          <p:spPr>
            <a:xfrm>
              <a:off x="12312" y="16891"/>
              <a:ext cx="2933816" cy="909828"/>
            </a:xfrm>
            <a:custGeom>
              <a:avLst/>
              <a:gdLst/>
              <a:ahLst/>
              <a:cxnLst/>
              <a:rect l="l" t="t" r="r" b="b"/>
              <a:pathLst>
                <a:path w="2933816" h="909828">
                  <a:moveTo>
                    <a:pt x="0" y="0"/>
                  </a:moveTo>
                  <a:lnTo>
                    <a:pt x="2933816" y="0"/>
                  </a:lnTo>
                  <a:lnTo>
                    <a:pt x="2933816" y="909828"/>
                  </a:lnTo>
                  <a:lnTo>
                    <a:pt x="0" y="909828"/>
                  </a:lnTo>
                  <a:close/>
                </a:path>
              </a:pathLst>
            </a:custGeom>
            <a:solidFill>
              <a:srgbClr val="FFFFFF"/>
            </a:solidFill>
          </p:spPr>
          <p:txBody>
            <a:bodyPr/>
            <a:lstStyle/>
            <a:p>
              <a:endParaRPr lang="en-US"/>
            </a:p>
          </p:txBody>
        </p:sp>
        <p:sp>
          <p:nvSpPr>
            <p:cNvPr id="31" name="Freeform 31"/>
            <p:cNvSpPr/>
            <p:nvPr/>
          </p:nvSpPr>
          <p:spPr>
            <a:xfrm>
              <a:off x="0" y="0"/>
              <a:ext cx="2958440" cy="943610"/>
            </a:xfrm>
            <a:custGeom>
              <a:avLst/>
              <a:gdLst/>
              <a:ahLst/>
              <a:cxnLst/>
              <a:rect l="l" t="t" r="r" b="b"/>
              <a:pathLst>
                <a:path w="2958440" h="943610">
                  <a:moveTo>
                    <a:pt x="12312" y="0"/>
                  </a:moveTo>
                  <a:lnTo>
                    <a:pt x="2946128" y="0"/>
                  </a:lnTo>
                  <a:cubicBezTo>
                    <a:pt x="2952978" y="0"/>
                    <a:pt x="2958440" y="7620"/>
                    <a:pt x="2958440" y="16891"/>
                  </a:cubicBezTo>
                  <a:lnTo>
                    <a:pt x="2958440" y="926719"/>
                  </a:lnTo>
                  <a:cubicBezTo>
                    <a:pt x="2958440" y="936117"/>
                    <a:pt x="2952886" y="943610"/>
                    <a:pt x="2946128" y="943610"/>
                  </a:cubicBezTo>
                  <a:lnTo>
                    <a:pt x="12312" y="943610"/>
                  </a:lnTo>
                  <a:cubicBezTo>
                    <a:pt x="5554" y="943610"/>
                    <a:pt x="0" y="935990"/>
                    <a:pt x="0" y="926719"/>
                  </a:cubicBezTo>
                  <a:lnTo>
                    <a:pt x="0" y="16891"/>
                  </a:lnTo>
                  <a:cubicBezTo>
                    <a:pt x="0" y="7620"/>
                    <a:pt x="5554" y="0"/>
                    <a:pt x="12312" y="0"/>
                  </a:cubicBezTo>
                  <a:moveTo>
                    <a:pt x="12312" y="33909"/>
                  </a:moveTo>
                  <a:lnTo>
                    <a:pt x="12312" y="16891"/>
                  </a:lnTo>
                  <a:lnTo>
                    <a:pt x="24716" y="16891"/>
                  </a:lnTo>
                  <a:lnTo>
                    <a:pt x="24716" y="926719"/>
                  </a:lnTo>
                  <a:lnTo>
                    <a:pt x="12312" y="926719"/>
                  </a:lnTo>
                  <a:lnTo>
                    <a:pt x="12312" y="909701"/>
                  </a:lnTo>
                  <a:lnTo>
                    <a:pt x="2946128" y="909701"/>
                  </a:lnTo>
                  <a:lnTo>
                    <a:pt x="2946128" y="926592"/>
                  </a:lnTo>
                  <a:lnTo>
                    <a:pt x="2933816" y="926592"/>
                  </a:lnTo>
                  <a:lnTo>
                    <a:pt x="2933816" y="16891"/>
                  </a:lnTo>
                  <a:lnTo>
                    <a:pt x="2946128" y="16891"/>
                  </a:lnTo>
                  <a:lnTo>
                    <a:pt x="2946128" y="33909"/>
                  </a:lnTo>
                  <a:lnTo>
                    <a:pt x="12312" y="33909"/>
                  </a:lnTo>
                  <a:close/>
                </a:path>
              </a:pathLst>
            </a:custGeom>
            <a:solidFill>
              <a:srgbClr val="F79646"/>
            </a:solidFill>
          </p:spPr>
          <p:txBody>
            <a:bodyPr/>
            <a:lstStyle/>
            <a:p>
              <a:endParaRPr lang="en-US"/>
            </a:p>
          </p:txBody>
        </p:sp>
        <p:sp>
          <p:nvSpPr>
            <p:cNvPr id="32" name="TextBox 32"/>
            <p:cNvSpPr txBox="1"/>
            <p:nvPr/>
          </p:nvSpPr>
          <p:spPr>
            <a:xfrm>
              <a:off x="0" y="-38100"/>
              <a:ext cx="2958516" cy="981727"/>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USER SERVICE</a:t>
              </a:r>
            </a:p>
          </p:txBody>
        </p:sp>
      </p:grpSp>
      <p:grpSp>
        <p:nvGrpSpPr>
          <p:cNvPr id="33" name="Group 33"/>
          <p:cNvGrpSpPr/>
          <p:nvPr/>
        </p:nvGrpSpPr>
        <p:grpSpPr>
          <a:xfrm>
            <a:off x="8373129" y="8105626"/>
            <a:ext cx="2744109" cy="707720"/>
            <a:chOff x="0" y="0"/>
            <a:chExt cx="3658812" cy="943627"/>
          </a:xfrm>
        </p:grpSpPr>
        <p:sp>
          <p:nvSpPr>
            <p:cNvPr id="34" name="Freeform 34"/>
            <p:cNvSpPr/>
            <p:nvPr/>
          </p:nvSpPr>
          <p:spPr>
            <a:xfrm>
              <a:off x="15226" y="16891"/>
              <a:ext cx="3628266" cy="909828"/>
            </a:xfrm>
            <a:custGeom>
              <a:avLst/>
              <a:gdLst/>
              <a:ahLst/>
              <a:cxnLst/>
              <a:rect l="l" t="t" r="r" b="b"/>
              <a:pathLst>
                <a:path w="3628266" h="909828">
                  <a:moveTo>
                    <a:pt x="0" y="0"/>
                  </a:moveTo>
                  <a:lnTo>
                    <a:pt x="3628266" y="0"/>
                  </a:lnTo>
                  <a:lnTo>
                    <a:pt x="3628266" y="909828"/>
                  </a:lnTo>
                  <a:lnTo>
                    <a:pt x="0" y="909828"/>
                  </a:lnTo>
                  <a:close/>
                </a:path>
              </a:pathLst>
            </a:custGeom>
            <a:solidFill>
              <a:srgbClr val="FFFFFF"/>
            </a:solidFill>
          </p:spPr>
          <p:txBody>
            <a:bodyPr/>
            <a:lstStyle/>
            <a:p>
              <a:endParaRPr lang="en-US"/>
            </a:p>
          </p:txBody>
        </p:sp>
        <p:sp>
          <p:nvSpPr>
            <p:cNvPr id="35" name="Freeform 35"/>
            <p:cNvSpPr/>
            <p:nvPr/>
          </p:nvSpPr>
          <p:spPr>
            <a:xfrm>
              <a:off x="0" y="0"/>
              <a:ext cx="3658718" cy="943610"/>
            </a:xfrm>
            <a:custGeom>
              <a:avLst/>
              <a:gdLst/>
              <a:ahLst/>
              <a:cxnLst/>
              <a:rect l="l" t="t" r="r" b="b"/>
              <a:pathLst>
                <a:path w="3658718" h="943610">
                  <a:moveTo>
                    <a:pt x="15226" y="0"/>
                  </a:moveTo>
                  <a:lnTo>
                    <a:pt x="3643492" y="0"/>
                  </a:lnTo>
                  <a:cubicBezTo>
                    <a:pt x="3651963" y="0"/>
                    <a:pt x="3658718" y="7620"/>
                    <a:pt x="3658718" y="16891"/>
                  </a:cubicBezTo>
                  <a:lnTo>
                    <a:pt x="3658718" y="926719"/>
                  </a:lnTo>
                  <a:cubicBezTo>
                    <a:pt x="3658718" y="936117"/>
                    <a:pt x="3651849" y="943610"/>
                    <a:pt x="3643492" y="943610"/>
                  </a:cubicBezTo>
                  <a:lnTo>
                    <a:pt x="15226" y="943610"/>
                  </a:lnTo>
                  <a:cubicBezTo>
                    <a:pt x="6869" y="943610"/>
                    <a:pt x="0" y="935990"/>
                    <a:pt x="0" y="926719"/>
                  </a:cubicBezTo>
                  <a:lnTo>
                    <a:pt x="0" y="16891"/>
                  </a:lnTo>
                  <a:cubicBezTo>
                    <a:pt x="0" y="7620"/>
                    <a:pt x="6869" y="0"/>
                    <a:pt x="15226" y="0"/>
                  </a:cubicBezTo>
                  <a:moveTo>
                    <a:pt x="15226" y="33909"/>
                  </a:moveTo>
                  <a:lnTo>
                    <a:pt x="15226" y="16891"/>
                  </a:lnTo>
                  <a:lnTo>
                    <a:pt x="30567" y="16891"/>
                  </a:lnTo>
                  <a:lnTo>
                    <a:pt x="30567" y="926719"/>
                  </a:lnTo>
                  <a:lnTo>
                    <a:pt x="15226" y="926719"/>
                  </a:lnTo>
                  <a:lnTo>
                    <a:pt x="15226" y="909701"/>
                  </a:lnTo>
                  <a:lnTo>
                    <a:pt x="3643492" y="909701"/>
                  </a:lnTo>
                  <a:lnTo>
                    <a:pt x="3643492" y="926592"/>
                  </a:lnTo>
                  <a:lnTo>
                    <a:pt x="3628266" y="926592"/>
                  </a:lnTo>
                  <a:lnTo>
                    <a:pt x="3628266" y="16891"/>
                  </a:lnTo>
                  <a:lnTo>
                    <a:pt x="3643492" y="16891"/>
                  </a:lnTo>
                  <a:lnTo>
                    <a:pt x="3643492" y="33909"/>
                  </a:lnTo>
                  <a:lnTo>
                    <a:pt x="15226" y="33909"/>
                  </a:lnTo>
                  <a:close/>
                </a:path>
              </a:pathLst>
            </a:custGeom>
            <a:solidFill>
              <a:srgbClr val="F79646"/>
            </a:solidFill>
          </p:spPr>
          <p:txBody>
            <a:bodyPr/>
            <a:lstStyle/>
            <a:p>
              <a:endParaRPr lang="en-US"/>
            </a:p>
          </p:txBody>
        </p:sp>
        <p:sp>
          <p:nvSpPr>
            <p:cNvPr id="36" name="TextBox 36"/>
            <p:cNvSpPr txBox="1"/>
            <p:nvPr/>
          </p:nvSpPr>
          <p:spPr>
            <a:xfrm>
              <a:off x="0" y="-38100"/>
              <a:ext cx="3658812" cy="981727"/>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BOOKING SERVICE</a:t>
              </a:r>
            </a:p>
          </p:txBody>
        </p:sp>
      </p:grpSp>
      <p:grpSp>
        <p:nvGrpSpPr>
          <p:cNvPr id="37" name="Group 37"/>
          <p:cNvGrpSpPr/>
          <p:nvPr/>
        </p:nvGrpSpPr>
        <p:grpSpPr>
          <a:xfrm>
            <a:off x="14747591" y="8105626"/>
            <a:ext cx="3044173" cy="707720"/>
            <a:chOff x="0" y="0"/>
            <a:chExt cx="4058897" cy="943627"/>
          </a:xfrm>
        </p:grpSpPr>
        <p:sp>
          <p:nvSpPr>
            <p:cNvPr id="38" name="Freeform 38"/>
            <p:cNvSpPr/>
            <p:nvPr/>
          </p:nvSpPr>
          <p:spPr>
            <a:xfrm>
              <a:off x="16891" y="16891"/>
              <a:ext cx="4025011" cy="909828"/>
            </a:xfrm>
            <a:custGeom>
              <a:avLst/>
              <a:gdLst/>
              <a:ahLst/>
              <a:cxnLst/>
              <a:rect l="l" t="t" r="r" b="b"/>
              <a:pathLst>
                <a:path w="4025011" h="909828">
                  <a:moveTo>
                    <a:pt x="0" y="0"/>
                  </a:moveTo>
                  <a:lnTo>
                    <a:pt x="4025011" y="0"/>
                  </a:lnTo>
                  <a:lnTo>
                    <a:pt x="4025011" y="909828"/>
                  </a:lnTo>
                  <a:lnTo>
                    <a:pt x="0" y="909828"/>
                  </a:lnTo>
                  <a:close/>
                </a:path>
              </a:pathLst>
            </a:custGeom>
            <a:solidFill>
              <a:srgbClr val="FFFFFF"/>
            </a:solidFill>
          </p:spPr>
          <p:txBody>
            <a:bodyPr/>
            <a:lstStyle/>
            <a:p>
              <a:endParaRPr lang="en-US"/>
            </a:p>
          </p:txBody>
        </p:sp>
        <p:sp>
          <p:nvSpPr>
            <p:cNvPr id="39" name="Freeform 39"/>
            <p:cNvSpPr/>
            <p:nvPr/>
          </p:nvSpPr>
          <p:spPr>
            <a:xfrm>
              <a:off x="0" y="0"/>
              <a:ext cx="4058793" cy="943610"/>
            </a:xfrm>
            <a:custGeom>
              <a:avLst/>
              <a:gdLst/>
              <a:ahLst/>
              <a:cxnLst/>
              <a:rect l="l" t="t" r="r" b="b"/>
              <a:pathLst>
                <a:path w="4058793" h="943610">
                  <a:moveTo>
                    <a:pt x="16891" y="0"/>
                  </a:moveTo>
                  <a:lnTo>
                    <a:pt x="4041902" y="0"/>
                  </a:lnTo>
                  <a:cubicBezTo>
                    <a:pt x="4051300" y="0"/>
                    <a:pt x="4058793" y="7620"/>
                    <a:pt x="4058793" y="16891"/>
                  </a:cubicBezTo>
                  <a:lnTo>
                    <a:pt x="4058793" y="926719"/>
                  </a:lnTo>
                  <a:cubicBezTo>
                    <a:pt x="4058793" y="936117"/>
                    <a:pt x="4051173" y="943610"/>
                    <a:pt x="4041902" y="943610"/>
                  </a:cubicBezTo>
                  <a:lnTo>
                    <a:pt x="16891" y="943610"/>
                  </a:lnTo>
                  <a:cubicBezTo>
                    <a:pt x="7620" y="943610"/>
                    <a:pt x="0" y="935990"/>
                    <a:pt x="0" y="926719"/>
                  </a:cubicBezTo>
                  <a:lnTo>
                    <a:pt x="0" y="16891"/>
                  </a:lnTo>
                  <a:cubicBezTo>
                    <a:pt x="0" y="7620"/>
                    <a:pt x="7620" y="0"/>
                    <a:pt x="16891" y="0"/>
                  </a:cubicBezTo>
                  <a:moveTo>
                    <a:pt x="16891" y="33909"/>
                  </a:moveTo>
                  <a:lnTo>
                    <a:pt x="16891" y="16891"/>
                  </a:lnTo>
                  <a:lnTo>
                    <a:pt x="33909" y="16891"/>
                  </a:lnTo>
                  <a:lnTo>
                    <a:pt x="33909" y="926719"/>
                  </a:lnTo>
                  <a:lnTo>
                    <a:pt x="16891" y="926719"/>
                  </a:lnTo>
                  <a:lnTo>
                    <a:pt x="16891" y="909701"/>
                  </a:lnTo>
                  <a:lnTo>
                    <a:pt x="4041902" y="909701"/>
                  </a:lnTo>
                  <a:lnTo>
                    <a:pt x="4041902" y="926592"/>
                  </a:lnTo>
                  <a:lnTo>
                    <a:pt x="4025011" y="926592"/>
                  </a:lnTo>
                  <a:lnTo>
                    <a:pt x="4025011" y="16891"/>
                  </a:lnTo>
                  <a:lnTo>
                    <a:pt x="4041902" y="16891"/>
                  </a:lnTo>
                  <a:lnTo>
                    <a:pt x="4041902" y="33909"/>
                  </a:lnTo>
                  <a:lnTo>
                    <a:pt x="16891" y="33909"/>
                  </a:lnTo>
                  <a:close/>
                </a:path>
              </a:pathLst>
            </a:custGeom>
            <a:solidFill>
              <a:srgbClr val="F79646"/>
            </a:solidFill>
          </p:spPr>
          <p:txBody>
            <a:bodyPr/>
            <a:lstStyle/>
            <a:p>
              <a:endParaRPr lang="en-US"/>
            </a:p>
          </p:txBody>
        </p:sp>
        <p:sp>
          <p:nvSpPr>
            <p:cNvPr id="40" name="TextBox 40"/>
            <p:cNvSpPr txBox="1"/>
            <p:nvPr/>
          </p:nvSpPr>
          <p:spPr>
            <a:xfrm>
              <a:off x="0" y="-38100"/>
              <a:ext cx="4058897" cy="981727"/>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PAYMENT SERVICE</a:t>
              </a:r>
            </a:p>
          </p:txBody>
        </p:sp>
      </p:grpSp>
      <p:sp>
        <p:nvSpPr>
          <p:cNvPr id="41" name="AutoShape 41"/>
          <p:cNvSpPr/>
          <p:nvPr/>
        </p:nvSpPr>
        <p:spPr>
          <a:xfrm flipV="1">
            <a:off x="4539530" y="3278429"/>
            <a:ext cx="4489703" cy="893769"/>
          </a:xfrm>
          <a:prstGeom prst="line">
            <a:avLst/>
          </a:prstGeom>
          <a:ln w="9525" cap="rnd">
            <a:solidFill>
              <a:srgbClr val="4F81BD"/>
            </a:solidFill>
            <a:prstDash val="solid"/>
            <a:headEnd type="none" w="sm" len="sm"/>
            <a:tailEnd type="triangle" w="lg" len="med"/>
          </a:ln>
        </p:spPr>
        <p:txBody>
          <a:bodyPr/>
          <a:lstStyle/>
          <a:p>
            <a:endParaRPr lang="en-US"/>
          </a:p>
        </p:txBody>
      </p:sp>
      <p:sp>
        <p:nvSpPr>
          <p:cNvPr id="42" name="AutoShape 42"/>
          <p:cNvSpPr/>
          <p:nvPr/>
        </p:nvSpPr>
        <p:spPr>
          <a:xfrm flipV="1">
            <a:off x="1606330" y="3278429"/>
            <a:ext cx="7422903" cy="778750"/>
          </a:xfrm>
          <a:prstGeom prst="line">
            <a:avLst/>
          </a:prstGeom>
          <a:ln w="9525" cap="rnd">
            <a:solidFill>
              <a:srgbClr val="4F81BD"/>
            </a:solidFill>
            <a:prstDash val="solid"/>
            <a:headEnd type="none" w="sm" len="sm"/>
            <a:tailEnd type="triangle" w="lg" len="med"/>
          </a:ln>
        </p:spPr>
        <p:txBody>
          <a:bodyPr/>
          <a:lstStyle/>
          <a:p>
            <a:endParaRPr lang="en-US"/>
          </a:p>
        </p:txBody>
      </p:sp>
      <p:sp>
        <p:nvSpPr>
          <p:cNvPr id="43" name="AutoShape 43"/>
          <p:cNvSpPr/>
          <p:nvPr/>
        </p:nvSpPr>
        <p:spPr>
          <a:xfrm flipH="1" flipV="1">
            <a:off x="9029233" y="3278429"/>
            <a:ext cx="7257826" cy="1803720"/>
          </a:xfrm>
          <a:prstGeom prst="line">
            <a:avLst/>
          </a:prstGeom>
          <a:ln w="9525" cap="rnd">
            <a:solidFill>
              <a:srgbClr val="4F81BD"/>
            </a:solidFill>
            <a:prstDash val="solid"/>
            <a:headEnd type="none" w="sm" len="sm"/>
            <a:tailEnd type="triangle" w="lg" len="med"/>
          </a:ln>
        </p:spPr>
        <p:txBody>
          <a:bodyPr/>
          <a:lstStyle/>
          <a:p>
            <a:endParaRPr lang="en-US"/>
          </a:p>
        </p:txBody>
      </p:sp>
      <p:sp>
        <p:nvSpPr>
          <p:cNvPr id="44" name="AutoShape 44"/>
          <p:cNvSpPr/>
          <p:nvPr/>
        </p:nvSpPr>
        <p:spPr>
          <a:xfrm flipV="1">
            <a:off x="7275178" y="3278429"/>
            <a:ext cx="1754055" cy="810518"/>
          </a:xfrm>
          <a:prstGeom prst="line">
            <a:avLst/>
          </a:prstGeom>
          <a:ln w="9525" cap="rnd">
            <a:solidFill>
              <a:srgbClr val="4F81BD"/>
            </a:solidFill>
            <a:prstDash val="solid"/>
            <a:headEnd type="none" w="sm" len="sm"/>
            <a:tailEnd type="triangle" w="lg" len="med"/>
          </a:ln>
        </p:spPr>
        <p:txBody>
          <a:bodyPr/>
          <a:lstStyle/>
          <a:p>
            <a:endParaRPr lang="en-US"/>
          </a:p>
        </p:txBody>
      </p:sp>
      <p:sp>
        <p:nvSpPr>
          <p:cNvPr id="45" name="AutoShape 45"/>
          <p:cNvSpPr/>
          <p:nvPr/>
        </p:nvSpPr>
        <p:spPr>
          <a:xfrm flipH="1" flipV="1">
            <a:off x="9029233" y="3278429"/>
            <a:ext cx="3919063" cy="1515595"/>
          </a:xfrm>
          <a:prstGeom prst="line">
            <a:avLst/>
          </a:prstGeom>
          <a:ln w="9525" cap="rnd">
            <a:solidFill>
              <a:srgbClr val="4F81BD"/>
            </a:solidFill>
            <a:prstDash val="solid"/>
            <a:headEnd type="none" w="sm" len="sm"/>
            <a:tailEnd type="triangle" w="lg" len="med"/>
          </a:ln>
        </p:spPr>
        <p:txBody>
          <a:bodyPr/>
          <a:lstStyle/>
          <a:p>
            <a:endParaRPr lang="en-US"/>
          </a:p>
        </p:txBody>
      </p:sp>
      <p:sp>
        <p:nvSpPr>
          <p:cNvPr id="46" name="AutoShape 46"/>
          <p:cNvSpPr/>
          <p:nvPr/>
        </p:nvSpPr>
        <p:spPr>
          <a:xfrm flipH="1" flipV="1">
            <a:off x="9029233" y="3278429"/>
            <a:ext cx="715950" cy="1287915"/>
          </a:xfrm>
          <a:prstGeom prst="line">
            <a:avLst/>
          </a:prstGeom>
          <a:ln w="9525" cap="rnd">
            <a:solidFill>
              <a:srgbClr val="4F81BD"/>
            </a:solidFill>
            <a:prstDash val="solid"/>
            <a:headEnd type="none" w="sm" len="sm"/>
            <a:tailEnd type="triangle" w="lg" len="med"/>
          </a:ln>
        </p:spPr>
        <p:txBody>
          <a:bodyPr/>
          <a:lstStyle/>
          <a:p>
            <a:endParaRPr lang="en-US"/>
          </a:p>
        </p:txBody>
      </p:sp>
      <p:sp>
        <p:nvSpPr>
          <p:cNvPr id="47" name="TextBox 47"/>
          <p:cNvSpPr txBox="1"/>
          <p:nvPr/>
        </p:nvSpPr>
        <p:spPr>
          <a:xfrm>
            <a:off x="17002831" y="8913512"/>
            <a:ext cx="256469" cy="613736"/>
          </a:xfrm>
          <a:prstGeom prst="rect">
            <a:avLst/>
          </a:prstGeom>
        </p:spPr>
        <p:txBody>
          <a:bodyPr lIns="0" tIns="0" rIns="0" bIns="0" rtlCol="0" anchor="t">
            <a:spAutoFit/>
          </a:bodyPr>
          <a:lstStyle/>
          <a:p>
            <a:pPr algn="ctr">
              <a:lnSpc>
                <a:spcPts val="4353"/>
              </a:lnSpc>
              <a:spcBef>
                <a:spcPct val="0"/>
              </a:spcBef>
            </a:pPr>
            <a:r>
              <a:rPr lang="en-US" sz="3627">
                <a:solidFill>
                  <a:srgbClr val="000000"/>
                </a:solidFill>
                <a:latin typeface="Arial"/>
                <a:ea typeface="Arial"/>
                <a:cs typeface="Arial"/>
                <a:sym typeface="Arial"/>
              </a:rPr>
              <a:t>6</a:t>
            </a:r>
          </a:p>
        </p:txBody>
      </p:sp>
      <p:grpSp>
        <p:nvGrpSpPr>
          <p:cNvPr id="48" name="Group 48"/>
          <p:cNvGrpSpPr/>
          <p:nvPr/>
        </p:nvGrpSpPr>
        <p:grpSpPr>
          <a:xfrm>
            <a:off x="622080" y="4057179"/>
            <a:ext cx="1968500" cy="454057"/>
            <a:chOff x="0" y="0"/>
            <a:chExt cx="2624667" cy="605409"/>
          </a:xfrm>
        </p:grpSpPr>
        <p:sp>
          <p:nvSpPr>
            <p:cNvPr id="49" name="Freeform 49"/>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50" name="Freeform 50"/>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51" name="TextBox 51"/>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/locations</a:t>
              </a:r>
            </a:p>
          </p:txBody>
        </p:sp>
      </p:grpSp>
      <p:grpSp>
        <p:nvGrpSpPr>
          <p:cNvPr id="53" name="Group 53"/>
          <p:cNvGrpSpPr/>
          <p:nvPr/>
        </p:nvGrpSpPr>
        <p:grpSpPr>
          <a:xfrm>
            <a:off x="622080" y="4928403"/>
            <a:ext cx="1968500" cy="454057"/>
            <a:chOff x="0" y="0"/>
            <a:chExt cx="2624667" cy="605409"/>
          </a:xfrm>
        </p:grpSpPr>
        <p:sp>
          <p:nvSpPr>
            <p:cNvPr id="54" name="Freeform 54"/>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55" name="Freeform 55"/>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56" name="TextBox 56"/>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/location/add</a:t>
              </a:r>
            </a:p>
          </p:txBody>
        </p:sp>
      </p:grpSp>
      <p:grpSp>
        <p:nvGrpSpPr>
          <p:cNvPr id="58" name="Group 58"/>
          <p:cNvGrpSpPr/>
          <p:nvPr/>
        </p:nvGrpSpPr>
        <p:grpSpPr>
          <a:xfrm>
            <a:off x="607677" y="5799626"/>
            <a:ext cx="2177610" cy="658252"/>
            <a:chOff x="0" y="0"/>
            <a:chExt cx="2903480" cy="877670"/>
          </a:xfrm>
        </p:grpSpPr>
        <p:sp>
          <p:nvSpPr>
            <p:cNvPr id="59" name="Freeform 59"/>
            <p:cNvSpPr/>
            <p:nvPr/>
          </p:nvSpPr>
          <p:spPr>
            <a:xfrm>
              <a:off x="18685" y="24487"/>
              <a:ext cx="2866016" cy="828511"/>
            </a:xfrm>
            <a:custGeom>
              <a:avLst/>
              <a:gdLst/>
              <a:ahLst/>
              <a:cxnLst/>
              <a:rect l="l" t="t" r="r" b="b"/>
              <a:pathLst>
                <a:path w="2866016" h="828511">
                  <a:moveTo>
                    <a:pt x="0" y="0"/>
                  </a:moveTo>
                  <a:lnTo>
                    <a:pt x="2866016" y="0"/>
                  </a:lnTo>
                  <a:lnTo>
                    <a:pt x="2866016" y="828511"/>
                  </a:lnTo>
                  <a:lnTo>
                    <a:pt x="0" y="828511"/>
                  </a:lnTo>
                  <a:close/>
                </a:path>
              </a:pathLst>
            </a:custGeom>
            <a:solidFill>
              <a:srgbClr val="FFFFFF"/>
            </a:solidFill>
          </p:spPr>
          <p:txBody>
            <a:bodyPr/>
            <a:lstStyle/>
            <a:p>
              <a:endParaRPr lang="en-US"/>
            </a:p>
          </p:txBody>
        </p:sp>
        <p:sp>
          <p:nvSpPr>
            <p:cNvPr id="60" name="Freeform 60"/>
            <p:cNvSpPr/>
            <p:nvPr/>
          </p:nvSpPr>
          <p:spPr>
            <a:xfrm>
              <a:off x="0" y="0"/>
              <a:ext cx="2903386" cy="877669"/>
            </a:xfrm>
            <a:custGeom>
              <a:avLst/>
              <a:gdLst/>
              <a:ahLst/>
              <a:cxnLst/>
              <a:rect l="l" t="t" r="r" b="b"/>
              <a:pathLst>
                <a:path w="2903386" h="877669">
                  <a:moveTo>
                    <a:pt x="18685" y="0"/>
                  </a:moveTo>
                  <a:lnTo>
                    <a:pt x="2884701" y="0"/>
                  </a:lnTo>
                  <a:cubicBezTo>
                    <a:pt x="2895098" y="0"/>
                    <a:pt x="2903386" y="11047"/>
                    <a:pt x="2903386" y="24487"/>
                  </a:cubicBezTo>
                  <a:lnTo>
                    <a:pt x="2903386" y="852998"/>
                  </a:lnTo>
                  <a:cubicBezTo>
                    <a:pt x="2903386" y="866622"/>
                    <a:pt x="2894957" y="877485"/>
                    <a:pt x="2884701" y="877485"/>
                  </a:cubicBezTo>
                  <a:lnTo>
                    <a:pt x="18685" y="877485"/>
                  </a:lnTo>
                  <a:cubicBezTo>
                    <a:pt x="8429" y="877669"/>
                    <a:pt x="0" y="866622"/>
                    <a:pt x="0" y="853182"/>
                  </a:cubicBezTo>
                  <a:lnTo>
                    <a:pt x="0" y="24671"/>
                  </a:lnTo>
                  <a:cubicBezTo>
                    <a:pt x="0" y="11047"/>
                    <a:pt x="8429" y="0"/>
                    <a:pt x="18685" y="0"/>
                  </a:cubicBezTo>
                  <a:moveTo>
                    <a:pt x="18685" y="49158"/>
                  </a:moveTo>
                  <a:lnTo>
                    <a:pt x="18685" y="24487"/>
                  </a:lnTo>
                  <a:lnTo>
                    <a:pt x="37511" y="24487"/>
                  </a:lnTo>
                  <a:lnTo>
                    <a:pt x="37511" y="852998"/>
                  </a:lnTo>
                  <a:lnTo>
                    <a:pt x="18685" y="852998"/>
                  </a:lnTo>
                  <a:lnTo>
                    <a:pt x="18685" y="828511"/>
                  </a:lnTo>
                  <a:lnTo>
                    <a:pt x="2884701" y="828511"/>
                  </a:lnTo>
                  <a:lnTo>
                    <a:pt x="2884701" y="852998"/>
                  </a:lnTo>
                  <a:lnTo>
                    <a:pt x="2866016" y="852998"/>
                  </a:lnTo>
                  <a:lnTo>
                    <a:pt x="2866016" y="24487"/>
                  </a:lnTo>
                  <a:lnTo>
                    <a:pt x="2884701" y="24487"/>
                  </a:lnTo>
                  <a:lnTo>
                    <a:pt x="2884701" y="49158"/>
                  </a:lnTo>
                  <a:lnTo>
                    <a:pt x="18685" y="49158"/>
                  </a:lnTo>
                  <a:close/>
                </a:path>
              </a:pathLst>
            </a:custGeom>
            <a:solidFill>
              <a:srgbClr val="F79646"/>
            </a:solidFill>
          </p:spPr>
          <p:txBody>
            <a:bodyPr/>
            <a:lstStyle/>
            <a:p>
              <a:endParaRPr lang="en-US"/>
            </a:p>
          </p:txBody>
        </p:sp>
        <p:sp>
          <p:nvSpPr>
            <p:cNvPr id="61" name="TextBox 61"/>
            <p:cNvSpPr txBox="1"/>
            <p:nvPr/>
          </p:nvSpPr>
          <p:spPr>
            <a:xfrm>
              <a:off x="0" y="-38100"/>
              <a:ext cx="2903480" cy="915770"/>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/location/delete/{id}</a:t>
              </a:r>
            </a:p>
          </p:txBody>
        </p:sp>
      </p:grpSp>
      <p:sp>
        <p:nvSpPr>
          <p:cNvPr id="62" name="AutoShape 62"/>
          <p:cNvSpPr/>
          <p:nvPr/>
        </p:nvSpPr>
        <p:spPr>
          <a:xfrm flipV="1">
            <a:off x="1606330" y="7397305"/>
            <a:ext cx="0" cy="667051"/>
          </a:xfrm>
          <a:prstGeom prst="line">
            <a:avLst/>
          </a:prstGeom>
          <a:ln w="9525" cap="rnd">
            <a:solidFill>
              <a:srgbClr val="4F81BD"/>
            </a:solidFill>
            <a:prstDash val="solid"/>
            <a:headEnd type="none" w="sm" len="sm"/>
            <a:tailEnd type="triangle" w="lg" len="med"/>
          </a:ln>
        </p:spPr>
        <p:txBody>
          <a:bodyPr/>
          <a:lstStyle/>
          <a:p>
            <a:endParaRPr lang="en-US"/>
          </a:p>
        </p:txBody>
      </p:sp>
      <p:grpSp>
        <p:nvGrpSpPr>
          <p:cNvPr id="63" name="Group 63"/>
          <p:cNvGrpSpPr/>
          <p:nvPr/>
        </p:nvGrpSpPr>
        <p:grpSpPr>
          <a:xfrm>
            <a:off x="712232" y="6911255"/>
            <a:ext cx="1968500" cy="454057"/>
            <a:chOff x="0" y="0"/>
            <a:chExt cx="2624667" cy="605409"/>
          </a:xfrm>
        </p:grpSpPr>
        <p:sp>
          <p:nvSpPr>
            <p:cNvPr id="64" name="Freeform 64"/>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65" name="Freeform 65"/>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66" name="TextBox 66"/>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/location/{id}</a:t>
              </a:r>
            </a:p>
          </p:txBody>
        </p:sp>
      </p:grpSp>
      <p:grpSp>
        <p:nvGrpSpPr>
          <p:cNvPr id="67" name="Group 67"/>
          <p:cNvGrpSpPr/>
          <p:nvPr/>
        </p:nvGrpSpPr>
        <p:grpSpPr>
          <a:xfrm>
            <a:off x="3555280" y="4172198"/>
            <a:ext cx="1968500" cy="454057"/>
            <a:chOff x="0" y="0"/>
            <a:chExt cx="2624667" cy="605409"/>
          </a:xfrm>
        </p:grpSpPr>
        <p:sp>
          <p:nvSpPr>
            <p:cNvPr id="68" name="Freeform 68"/>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69" name="Freeform 69"/>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70" name="TextBox 70"/>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/{id}/destinations</a:t>
              </a:r>
            </a:p>
          </p:txBody>
        </p:sp>
      </p:grpSp>
      <p:grpSp>
        <p:nvGrpSpPr>
          <p:cNvPr id="72" name="Group 72"/>
          <p:cNvGrpSpPr/>
          <p:nvPr/>
        </p:nvGrpSpPr>
        <p:grpSpPr>
          <a:xfrm>
            <a:off x="3555280" y="4948800"/>
            <a:ext cx="1968500" cy="454057"/>
            <a:chOff x="0" y="0"/>
            <a:chExt cx="2624667" cy="605409"/>
          </a:xfrm>
        </p:grpSpPr>
        <p:sp>
          <p:nvSpPr>
            <p:cNvPr id="73" name="Freeform 73"/>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74" name="Freeform 74"/>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75" name="TextBox 75"/>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/destination/{did}</a:t>
              </a:r>
            </a:p>
          </p:txBody>
        </p:sp>
      </p:grpSp>
      <p:grpSp>
        <p:nvGrpSpPr>
          <p:cNvPr id="77" name="Group 77"/>
          <p:cNvGrpSpPr/>
          <p:nvPr/>
        </p:nvGrpSpPr>
        <p:grpSpPr>
          <a:xfrm>
            <a:off x="3421041" y="7397306"/>
            <a:ext cx="2236978" cy="454057"/>
            <a:chOff x="0" y="0"/>
            <a:chExt cx="2982638" cy="605409"/>
          </a:xfrm>
        </p:grpSpPr>
        <p:sp>
          <p:nvSpPr>
            <p:cNvPr id="78" name="Freeform 78"/>
            <p:cNvSpPr/>
            <p:nvPr/>
          </p:nvSpPr>
          <p:spPr>
            <a:xfrm>
              <a:off x="19195" y="16891"/>
              <a:ext cx="2944152" cy="571500"/>
            </a:xfrm>
            <a:custGeom>
              <a:avLst/>
              <a:gdLst/>
              <a:ahLst/>
              <a:cxnLst/>
              <a:rect l="l" t="t" r="r" b="b"/>
              <a:pathLst>
                <a:path w="2944152" h="571500">
                  <a:moveTo>
                    <a:pt x="0" y="0"/>
                  </a:moveTo>
                  <a:lnTo>
                    <a:pt x="2944152" y="0"/>
                  </a:lnTo>
                  <a:lnTo>
                    <a:pt x="2944152" y="571500"/>
                  </a:lnTo>
                  <a:lnTo>
                    <a:pt x="0" y="571500"/>
                  </a:lnTo>
                  <a:close/>
                </a:path>
              </a:pathLst>
            </a:custGeom>
            <a:solidFill>
              <a:srgbClr val="FFFFFF"/>
            </a:solidFill>
          </p:spPr>
          <p:txBody>
            <a:bodyPr/>
            <a:lstStyle/>
            <a:p>
              <a:endParaRPr lang="en-US"/>
            </a:p>
          </p:txBody>
        </p:sp>
        <p:sp>
          <p:nvSpPr>
            <p:cNvPr id="79" name="Freeform 79"/>
            <p:cNvSpPr/>
            <p:nvPr/>
          </p:nvSpPr>
          <p:spPr>
            <a:xfrm>
              <a:off x="0" y="0"/>
              <a:ext cx="2982542" cy="605409"/>
            </a:xfrm>
            <a:custGeom>
              <a:avLst/>
              <a:gdLst/>
              <a:ahLst/>
              <a:cxnLst/>
              <a:rect l="l" t="t" r="r" b="b"/>
              <a:pathLst>
                <a:path w="2982542" h="605409">
                  <a:moveTo>
                    <a:pt x="19195" y="0"/>
                  </a:moveTo>
                  <a:lnTo>
                    <a:pt x="2963347" y="0"/>
                  </a:lnTo>
                  <a:cubicBezTo>
                    <a:pt x="2974027" y="0"/>
                    <a:pt x="2982542" y="7620"/>
                    <a:pt x="2982542" y="16891"/>
                  </a:cubicBezTo>
                  <a:lnTo>
                    <a:pt x="2982542" y="588391"/>
                  </a:lnTo>
                  <a:cubicBezTo>
                    <a:pt x="2982542" y="597789"/>
                    <a:pt x="2973882" y="605282"/>
                    <a:pt x="2963347" y="605282"/>
                  </a:cubicBezTo>
                  <a:lnTo>
                    <a:pt x="19195" y="605282"/>
                  </a:lnTo>
                  <a:cubicBezTo>
                    <a:pt x="8659" y="605409"/>
                    <a:pt x="0" y="597789"/>
                    <a:pt x="0" y="588518"/>
                  </a:cubicBezTo>
                  <a:lnTo>
                    <a:pt x="0" y="17018"/>
                  </a:lnTo>
                  <a:cubicBezTo>
                    <a:pt x="0" y="7620"/>
                    <a:pt x="8659" y="0"/>
                    <a:pt x="19195" y="0"/>
                  </a:cubicBezTo>
                  <a:moveTo>
                    <a:pt x="19195" y="33909"/>
                  </a:moveTo>
                  <a:lnTo>
                    <a:pt x="19195" y="16891"/>
                  </a:lnTo>
                  <a:lnTo>
                    <a:pt x="38534" y="16891"/>
                  </a:lnTo>
                  <a:lnTo>
                    <a:pt x="38534" y="588391"/>
                  </a:lnTo>
                  <a:lnTo>
                    <a:pt x="19195" y="588391"/>
                  </a:lnTo>
                  <a:lnTo>
                    <a:pt x="19195" y="571500"/>
                  </a:lnTo>
                  <a:lnTo>
                    <a:pt x="2963347" y="571500"/>
                  </a:lnTo>
                  <a:lnTo>
                    <a:pt x="2963347" y="588391"/>
                  </a:lnTo>
                  <a:lnTo>
                    <a:pt x="2944152" y="588391"/>
                  </a:lnTo>
                  <a:lnTo>
                    <a:pt x="2944152" y="16891"/>
                  </a:lnTo>
                  <a:lnTo>
                    <a:pt x="2963347" y="16891"/>
                  </a:lnTo>
                  <a:lnTo>
                    <a:pt x="2963347" y="33909"/>
                  </a:lnTo>
                  <a:lnTo>
                    <a:pt x="19195" y="33909"/>
                  </a:lnTo>
                  <a:close/>
                </a:path>
              </a:pathLst>
            </a:custGeom>
            <a:solidFill>
              <a:srgbClr val="F79646"/>
            </a:solidFill>
          </p:spPr>
          <p:txBody>
            <a:bodyPr/>
            <a:lstStyle/>
            <a:p>
              <a:endParaRPr lang="en-US"/>
            </a:p>
          </p:txBody>
        </p:sp>
        <p:sp>
          <p:nvSpPr>
            <p:cNvPr id="80" name="TextBox 80"/>
            <p:cNvSpPr txBox="1"/>
            <p:nvPr/>
          </p:nvSpPr>
          <p:spPr>
            <a:xfrm>
              <a:off x="0" y="-38100"/>
              <a:ext cx="2982638"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/destination/update</a:t>
              </a:r>
            </a:p>
          </p:txBody>
        </p:sp>
      </p:grpSp>
      <p:grpSp>
        <p:nvGrpSpPr>
          <p:cNvPr id="81" name="Group 81"/>
          <p:cNvGrpSpPr/>
          <p:nvPr/>
        </p:nvGrpSpPr>
        <p:grpSpPr>
          <a:xfrm>
            <a:off x="3302595" y="6475868"/>
            <a:ext cx="2473871" cy="454057"/>
            <a:chOff x="0" y="0"/>
            <a:chExt cx="3298495" cy="605409"/>
          </a:xfrm>
        </p:grpSpPr>
        <p:sp>
          <p:nvSpPr>
            <p:cNvPr id="82" name="Freeform 82"/>
            <p:cNvSpPr/>
            <p:nvPr/>
          </p:nvSpPr>
          <p:spPr>
            <a:xfrm>
              <a:off x="21227" y="16891"/>
              <a:ext cx="3255934" cy="571500"/>
            </a:xfrm>
            <a:custGeom>
              <a:avLst/>
              <a:gdLst/>
              <a:ahLst/>
              <a:cxnLst/>
              <a:rect l="l" t="t" r="r" b="b"/>
              <a:pathLst>
                <a:path w="3255934" h="571500">
                  <a:moveTo>
                    <a:pt x="0" y="0"/>
                  </a:moveTo>
                  <a:lnTo>
                    <a:pt x="3255934" y="0"/>
                  </a:lnTo>
                  <a:lnTo>
                    <a:pt x="3255934" y="571500"/>
                  </a:lnTo>
                  <a:lnTo>
                    <a:pt x="0" y="571500"/>
                  </a:lnTo>
                  <a:close/>
                </a:path>
              </a:pathLst>
            </a:custGeom>
            <a:solidFill>
              <a:srgbClr val="FFFFFF"/>
            </a:solidFill>
          </p:spPr>
          <p:txBody>
            <a:bodyPr/>
            <a:lstStyle/>
            <a:p>
              <a:endParaRPr lang="en-US"/>
            </a:p>
          </p:txBody>
        </p:sp>
        <p:sp>
          <p:nvSpPr>
            <p:cNvPr id="83" name="Freeform 83"/>
            <p:cNvSpPr/>
            <p:nvPr/>
          </p:nvSpPr>
          <p:spPr>
            <a:xfrm>
              <a:off x="0" y="0"/>
              <a:ext cx="3298389" cy="605409"/>
            </a:xfrm>
            <a:custGeom>
              <a:avLst/>
              <a:gdLst/>
              <a:ahLst/>
              <a:cxnLst/>
              <a:rect l="l" t="t" r="r" b="b"/>
              <a:pathLst>
                <a:path w="3298389" h="605409">
                  <a:moveTo>
                    <a:pt x="21227" y="0"/>
                  </a:moveTo>
                  <a:lnTo>
                    <a:pt x="3277161" y="0"/>
                  </a:lnTo>
                  <a:cubicBezTo>
                    <a:pt x="3288972" y="0"/>
                    <a:pt x="3298389" y="7620"/>
                    <a:pt x="3298389" y="16891"/>
                  </a:cubicBezTo>
                  <a:lnTo>
                    <a:pt x="3298389" y="588391"/>
                  </a:lnTo>
                  <a:cubicBezTo>
                    <a:pt x="3298389" y="597789"/>
                    <a:pt x="3288812" y="605282"/>
                    <a:pt x="3277161" y="605282"/>
                  </a:cubicBezTo>
                  <a:lnTo>
                    <a:pt x="21227" y="605282"/>
                  </a:lnTo>
                  <a:cubicBezTo>
                    <a:pt x="9576" y="605409"/>
                    <a:pt x="0" y="597789"/>
                    <a:pt x="0" y="588518"/>
                  </a:cubicBezTo>
                  <a:lnTo>
                    <a:pt x="0" y="17018"/>
                  </a:lnTo>
                  <a:cubicBezTo>
                    <a:pt x="0" y="7620"/>
                    <a:pt x="9576" y="0"/>
                    <a:pt x="21227" y="0"/>
                  </a:cubicBezTo>
                  <a:moveTo>
                    <a:pt x="21227" y="33909"/>
                  </a:moveTo>
                  <a:lnTo>
                    <a:pt x="21227" y="16891"/>
                  </a:lnTo>
                  <a:lnTo>
                    <a:pt x="42614" y="16891"/>
                  </a:lnTo>
                  <a:lnTo>
                    <a:pt x="42614" y="588391"/>
                  </a:lnTo>
                  <a:lnTo>
                    <a:pt x="21227" y="588391"/>
                  </a:lnTo>
                  <a:lnTo>
                    <a:pt x="21227" y="571500"/>
                  </a:lnTo>
                  <a:lnTo>
                    <a:pt x="3277161" y="571500"/>
                  </a:lnTo>
                  <a:lnTo>
                    <a:pt x="3277161" y="588391"/>
                  </a:lnTo>
                  <a:lnTo>
                    <a:pt x="3255934" y="588391"/>
                  </a:lnTo>
                  <a:lnTo>
                    <a:pt x="3255934" y="16891"/>
                  </a:lnTo>
                  <a:lnTo>
                    <a:pt x="3277161" y="16891"/>
                  </a:lnTo>
                  <a:lnTo>
                    <a:pt x="3277161" y="33909"/>
                  </a:lnTo>
                  <a:lnTo>
                    <a:pt x="21227" y="33909"/>
                  </a:lnTo>
                  <a:close/>
                </a:path>
              </a:pathLst>
            </a:custGeom>
            <a:solidFill>
              <a:srgbClr val="F79646"/>
            </a:solidFill>
          </p:spPr>
          <p:txBody>
            <a:bodyPr/>
            <a:lstStyle/>
            <a:p>
              <a:endParaRPr lang="en-US"/>
            </a:p>
          </p:txBody>
        </p:sp>
        <p:sp>
          <p:nvSpPr>
            <p:cNvPr id="84" name="TextBox 84"/>
            <p:cNvSpPr txBox="1"/>
            <p:nvPr/>
          </p:nvSpPr>
          <p:spPr>
            <a:xfrm>
              <a:off x="0" y="-38100"/>
              <a:ext cx="3298495"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/destination/delete/{id}</a:t>
              </a:r>
            </a:p>
          </p:txBody>
        </p:sp>
      </p:grpSp>
      <p:grpSp>
        <p:nvGrpSpPr>
          <p:cNvPr id="86" name="Group 86"/>
          <p:cNvGrpSpPr/>
          <p:nvPr/>
        </p:nvGrpSpPr>
        <p:grpSpPr>
          <a:xfrm>
            <a:off x="3555280" y="5725401"/>
            <a:ext cx="1968500" cy="454057"/>
            <a:chOff x="0" y="0"/>
            <a:chExt cx="2624667" cy="605409"/>
          </a:xfrm>
        </p:grpSpPr>
        <p:sp>
          <p:nvSpPr>
            <p:cNvPr id="87" name="Freeform 87"/>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88" name="Freeform 88"/>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89" name="TextBox 89"/>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/addDestination</a:t>
              </a:r>
            </a:p>
          </p:txBody>
        </p:sp>
      </p:grpSp>
      <p:grpSp>
        <p:nvGrpSpPr>
          <p:cNvPr id="91" name="Group 91"/>
          <p:cNvGrpSpPr/>
          <p:nvPr/>
        </p:nvGrpSpPr>
        <p:grpSpPr>
          <a:xfrm>
            <a:off x="6290928" y="4088947"/>
            <a:ext cx="1968500" cy="454057"/>
            <a:chOff x="0" y="0"/>
            <a:chExt cx="2624667" cy="605409"/>
          </a:xfrm>
        </p:grpSpPr>
        <p:sp>
          <p:nvSpPr>
            <p:cNvPr id="92" name="Freeform 92"/>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93" name="Freeform 93"/>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94" name="TextBox 94"/>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/updateCustomer</a:t>
              </a:r>
            </a:p>
          </p:txBody>
        </p:sp>
      </p:grpSp>
      <p:grpSp>
        <p:nvGrpSpPr>
          <p:cNvPr id="96" name="Group 96"/>
          <p:cNvGrpSpPr/>
          <p:nvPr/>
        </p:nvGrpSpPr>
        <p:grpSpPr>
          <a:xfrm>
            <a:off x="6293063" y="4827851"/>
            <a:ext cx="1968500" cy="454057"/>
            <a:chOff x="0" y="0"/>
            <a:chExt cx="2624667" cy="605409"/>
          </a:xfrm>
        </p:grpSpPr>
        <p:sp>
          <p:nvSpPr>
            <p:cNvPr id="97" name="Freeform 97"/>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98" name="Freeform 98"/>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99" name="TextBox 99"/>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/updateOwner</a:t>
              </a:r>
            </a:p>
          </p:txBody>
        </p:sp>
      </p:grpSp>
      <p:grpSp>
        <p:nvGrpSpPr>
          <p:cNvPr id="101" name="Group 101"/>
          <p:cNvGrpSpPr/>
          <p:nvPr/>
        </p:nvGrpSpPr>
        <p:grpSpPr>
          <a:xfrm>
            <a:off x="6290175" y="5463060"/>
            <a:ext cx="1968500" cy="454057"/>
            <a:chOff x="0" y="0"/>
            <a:chExt cx="2624667" cy="605409"/>
          </a:xfrm>
        </p:grpSpPr>
        <p:sp>
          <p:nvSpPr>
            <p:cNvPr id="102" name="Freeform 102"/>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103" name="Freeform 103"/>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104" name="TextBox 104"/>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/findAllCustomers</a:t>
              </a:r>
            </a:p>
          </p:txBody>
        </p:sp>
      </p:grpSp>
      <p:grpSp>
        <p:nvGrpSpPr>
          <p:cNvPr id="106" name="Group 106"/>
          <p:cNvGrpSpPr/>
          <p:nvPr/>
        </p:nvGrpSpPr>
        <p:grpSpPr>
          <a:xfrm>
            <a:off x="6293063" y="6179363"/>
            <a:ext cx="1968500" cy="454057"/>
            <a:chOff x="0" y="0"/>
            <a:chExt cx="2624667" cy="605409"/>
          </a:xfrm>
        </p:grpSpPr>
        <p:sp>
          <p:nvSpPr>
            <p:cNvPr id="107" name="Freeform 107"/>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108" name="Freeform 108"/>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109" name="TextBox 109"/>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/findAllOwners</a:t>
              </a:r>
            </a:p>
          </p:txBody>
        </p:sp>
      </p:grpSp>
      <p:grpSp>
        <p:nvGrpSpPr>
          <p:cNvPr id="111" name="Group 111"/>
          <p:cNvGrpSpPr/>
          <p:nvPr/>
        </p:nvGrpSpPr>
        <p:grpSpPr>
          <a:xfrm>
            <a:off x="6030601" y="6852495"/>
            <a:ext cx="2493425" cy="454057"/>
            <a:chOff x="0" y="0"/>
            <a:chExt cx="3324566" cy="605409"/>
          </a:xfrm>
        </p:grpSpPr>
        <p:sp>
          <p:nvSpPr>
            <p:cNvPr id="112" name="Freeform 112"/>
            <p:cNvSpPr/>
            <p:nvPr/>
          </p:nvSpPr>
          <p:spPr>
            <a:xfrm>
              <a:off x="21395" y="16891"/>
              <a:ext cx="3281669" cy="571500"/>
            </a:xfrm>
            <a:custGeom>
              <a:avLst/>
              <a:gdLst/>
              <a:ahLst/>
              <a:cxnLst/>
              <a:rect l="l" t="t" r="r" b="b"/>
              <a:pathLst>
                <a:path w="3281669" h="571500">
                  <a:moveTo>
                    <a:pt x="0" y="0"/>
                  </a:moveTo>
                  <a:lnTo>
                    <a:pt x="3281669" y="0"/>
                  </a:lnTo>
                  <a:lnTo>
                    <a:pt x="3281669" y="571500"/>
                  </a:lnTo>
                  <a:lnTo>
                    <a:pt x="0" y="571500"/>
                  </a:lnTo>
                  <a:close/>
                </a:path>
              </a:pathLst>
            </a:custGeom>
            <a:solidFill>
              <a:srgbClr val="FFFFFF"/>
            </a:solidFill>
          </p:spPr>
          <p:txBody>
            <a:bodyPr/>
            <a:lstStyle/>
            <a:p>
              <a:endParaRPr lang="en-US"/>
            </a:p>
          </p:txBody>
        </p:sp>
        <p:sp>
          <p:nvSpPr>
            <p:cNvPr id="113" name="Freeform 113"/>
            <p:cNvSpPr/>
            <p:nvPr/>
          </p:nvSpPr>
          <p:spPr>
            <a:xfrm>
              <a:off x="0" y="0"/>
              <a:ext cx="3324459" cy="605409"/>
            </a:xfrm>
            <a:custGeom>
              <a:avLst/>
              <a:gdLst/>
              <a:ahLst/>
              <a:cxnLst/>
              <a:rect l="l" t="t" r="r" b="b"/>
              <a:pathLst>
                <a:path w="3324459" h="605409">
                  <a:moveTo>
                    <a:pt x="21395" y="0"/>
                  </a:moveTo>
                  <a:lnTo>
                    <a:pt x="3303064" y="0"/>
                  </a:lnTo>
                  <a:cubicBezTo>
                    <a:pt x="3314968" y="0"/>
                    <a:pt x="3324459" y="7620"/>
                    <a:pt x="3324459" y="16891"/>
                  </a:cubicBezTo>
                  <a:lnTo>
                    <a:pt x="3324459" y="588391"/>
                  </a:lnTo>
                  <a:cubicBezTo>
                    <a:pt x="3324459" y="597789"/>
                    <a:pt x="3314807" y="605282"/>
                    <a:pt x="3303064" y="605282"/>
                  </a:cubicBezTo>
                  <a:lnTo>
                    <a:pt x="21395" y="605282"/>
                  </a:lnTo>
                  <a:cubicBezTo>
                    <a:pt x="9652" y="605409"/>
                    <a:pt x="0" y="597789"/>
                    <a:pt x="0" y="588518"/>
                  </a:cubicBezTo>
                  <a:lnTo>
                    <a:pt x="0" y="17018"/>
                  </a:lnTo>
                  <a:cubicBezTo>
                    <a:pt x="0" y="7620"/>
                    <a:pt x="9652" y="0"/>
                    <a:pt x="21395" y="0"/>
                  </a:cubicBezTo>
                  <a:moveTo>
                    <a:pt x="21395" y="33909"/>
                  </a:moveTo>
                  <a:lnTo>
                    <a:pt x="21395" y="16891"/>
                  </a:lnTo>
                  <a:lnTo>
                    <a:pt x="42951" y="16891"/>
                  </a:lnTo>
                  <a:lnTo>
                    <a:pt x="42951" y="588391"/>
                  </a:lnTo>
                  <a:lnTo>
                    <a:pt x="21395" y="588391"/>
                  </a:lnTo>
                  <a:lnTo>
                    <a:pt x="21395" y="571500"/>
                  </a:lnTo>
                  <a:lnTo>
                    <a:pt x="3303064" y="571500"/>
                  </a:lnTo>
                  <a:lnTo>
                    <a:pt x="3303064" y="588391"/>
                  </a:lnTo>
                  <a:lnTo>
                    <a:pt x="3281669" y="588391"/>
                  </a:lnTo>
                  <a:lnTo>
                    <a:pt x="3281669" y="16891"/>
                  </a:lnTo>
                  <a:lnTo>
                    <a:pt x="3303064" y="16891"/>
                  </a:lnTo>
                  <a:lnTo>
                    <a:pt x="3303064" y="33909"/>
                  </a:lnTo>
                  <a:lnTo>
                    <a:pt x="21395" y="33909"/>
                  </a:lnTo>
                  <a:close/>
                </a:path>
              </a:pathLst>
            </a:custGeom>
            <a:solidFill>
              <a:srgbClr val="F79646"/>
            </a:solidFill>
          </p:spPr>
          <p:txBody>
            <a:bodyPr/>
            <a:lstStyle/>
            <a:p>
              <a:endParaRPr lang="en-US"/>
            </a:p>
          </p:txBody>
        </p:sp>
        <p:sp>
          <p:nvSpPr>
            <p:cNvPr id="114" name="TextBox 114"/>
            <p:cNvSpPr txBox="1"/>
            <p:nvPr/>
          </p:nvSpPr>
          <p:spPr>
            <a:xfrm>
              <a:off x="0" y="-38100"/>
              <a:ext cx="3324566"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/findCustomerById/{id}</a:t>
              </a:r>
            </a:p>
          </p:txBody>
        </p:sp>
      </p:grpSp>
      <p:grpSp>
        <p:nvGrpSpPr>
          <p:cNvPr id="116" name="Group 116"/>
          <p:cNvGrpSpPr/>
          <p:nvPr/>
        </p:nvGrpSpPr>
        <p:grpSpPr>
          <a:xfrm>
            <a:off x="6194997" y="7392281"/>
            <a:ext cx="2157871" cy="454057"/>
            <a:chOff x="0" y="0"/>
            <a:chExt cx="2877162" cy="605409"/>
          </a:xfrm>
        </p:grpSpPr>
        <p:sp>
          <p:nvSpPr>
            <p:cNvPr id="117" name="Freeform 117"/>
            <p:cNvSpPr/>
            <p:nvPr/>
          </p:nvSpPr>
          <p:spPr>
            <a:xfrm>
              <a:off x="18516" y="16891"/>
              <a:ext cx="2840037" cy="571500"/>
            </a:xfrm>
            <a:custGeom>
              <a:avLst/>
              <a:gdLst/>
              <a:ahLst/>
              <a:cxnLst/>
              <a:rect l="l" t="t" r="r" b="b"/>
              <a:pathLst>
                <a:path w="2840037" h="571500">
                  <a:moveTo>
                    <a:pt x="0" y="0"/>
                  </a:moveTo>
                  <a:lnTo>
                    <a:pt x="2840037" y="0"/>
                  </a:lnTo>
                  <a:lnTo>
                    <a:pt x="2840037" y="571500"/>
                  </a:lnTo>
                  <a:lnTo>
                    <a:pt x="0" y="571500"/>
                  </a:lnTo>
                  <a:close/>
                </a:path>
              </a:pathLst>
            </a:custGeom>
            <a:solidFill>
              <a:srgbClr val="FFFFFF"/>
            </a:solidFill>
          </p:spPr>
          <p:txBody>
            <a:bodyPr/>
            <a:lstStyle/>
            <a:p>
              <a:endParaRPr lang="en-US"/>
            </a:p>
          </p:txBody>
        </p:sp>
        <p:sp>
          <p:nvSpPr>
            <p:cNvPr id="118" name="Freeform 118"/>
            <p:cNvSpPr/>
            <p:nvPr/>
          </p:nvSpPr>
          <p:spPr>
            <a:xfrm>
              <a:off x="0" y="0"/>
              <a:ext cx="2877069" cy="605409"/>
            </a:xfrm>
            <a:custGeom>
              <a:avLst/>
              <a:gdLst/>
              <a:ahLst/>
              <a:cxnLst/>
              <a:rect l="l" t="t" r="r" b="b"/>
              <a:pathLst>
                <a:path w="2877069" h="605409">
                  <a:moveTo>
                    <a:pt x="18516" y="0"/>
                  </a:moveTo>
                  <a:lnTo>
                    <a:pt x="2858553" y="0"/>
                  </a:lnTo>
                  <a:cubicBezTo>
                    <a:pt x="2868855" y="0"/>
                    <a:pt x="2877069" y="7620"/>
                    <a:pt x="2877069" y="16891"/>
                  </a:cubicBezTo>
                  <a:lnTo>
                    <a:pt x="2877069" y="588391"/>
                  </a:lnTo>
                  <a:cubicBezTo>
                    <a:pt x="2877069" y="597789"/>
                    <a:pt x="2868716" y="605282"/>
                    <a:pt x="2858553" y="605282"/>
                  </a:cubicBezTo>
                  <a:lnTo>
                    <a:pt x="18516" y="605282"/>
                  </a:lnTo>
                  <a:cubicBezTo>
                    <a:pt x="8353" y="605409"/>
                    <a:pt x="0" y="597789"/>
                    <a:pt x="0" y="588518"/>
                  </a:cubicBezTo>
                  <a:lnTo>
                    <a:pt x="0" y="17018"/>
                  </a:lnTo>
                  <a:cubicBezTo>
                    <a:pt x="0" y="7620"/>
                    <a:pt x="8353" y="0"/>
                    <a:pt x="18516" y="0"/>
                  </a:cubicBezTo>
                  <a:moveTo>
                    <a:pt x="18516" y="33909"/>
                  </a:moveTo>
                  <a:lnTo>
                    <a:pt x="18516" y="16891"/>
                  </a:lnTo>
                  <a:lnTo>
                    <a:pt x="37171" y="16891"/>
                  </a:lnTo>
                  <a:lnTo>
                    <a:pt x="37171" y="588391"/>
                  </a:lnTo>
                  <a:lnTo>
                    <a:pt x="18516" y="588391"/>
                  </a:lnTo>
                  <a:lnTo>
                    <a:pt x="18516" y="571500"/>
                  </a:lnTo>
                  <a:lnTo>
                    <a:pt x="2858553" y="571500"/>
                  </a:lnTo>
                  <a:lnTo>
                    <a:pt x="2858553" y="588391"/>
                  </a:lnTo>
                  <a:lnTo>
                    <a:pt x="2840037" y="588391"/>
                  </a:lnTo>
                  <a:lnTo>
                    <a:pt x="2840037" y="16891"/>
                  </a:lnTo>
                  <a:lnTo>
                    <a:pt x="2858553" y="16891"/>
                  </a:lnTo>
                  <a:lnTo>
                    <a:pt x="2858553" y="33909"/>
                  </a:lnTo>
                  <a:lnTo>
                    <a:pt x="18516" y="33909"/>
                  </a:lnTo>
                  <a:close/>
                </a:path>
              </a:pathLst>
            </a:custGeom>
            <a:solidFill>
              <a:srgbClr val="F79646"/>
            </a:solidFill>
          </p:spPr>
          <p:txBody>
            <a:bodyPr/>
            <a:lstStyle/>
            <a:p>
              <a:endParaRPr lang="en-US"/>
            </a:p>
          </p:txBody>
        </p:sp>
        <p:sp>
          <p:nvSpPr>
            <p:cNvPr id="119" name="TextBox 119"/>
            <p:cNvSpPr txBox="1"/>
            <p:nvPr/>
          </p:nvSpPr>
          <p:spPr>
            <a:xfrm>
              <a:off x="0" y="-38100"/>
              <a:ext cx="2877162" cy="643509"/>
            </a:xfrm>
            <a:prstGeom prst="rect">
              <a:avLst/>
            </a:prstGeom>
          </p:spPr>
          <p:txBody>
            <a:bodyPr lIns="50800" tIns="50800" rIns="50800" bIns="50800" rtlCol="0" anchor="ctr"/>
            <a:lstStyle/>
            <a:p>
              <a:pPr algn="ctr">
                <a:lnSpc>
                  <a:spcPts val="2160"/>
                </a:lnSpc>
              </a:pPr>
              <a:r>
                <a:rPr lang="en-US" sz="1800" dirty="0">
                  <a:solidFill>
                    <a:srgbClr val="000000"/>
                  </a:solidFill>
                  <a:latin typeface="Arial"/>
                  <a:ea typeface="Arial"/>
                  <a:cs typeface="Arial"/>
                  <a:sym typeface="Arial"/>
                </a:rPr>
                <a:t>/</a:t>
              </a:r>
              <a:r>
                <a:rPr lang="en-US" sz="1800" dirty="0" err="1">
                  <a:solidFill>
                    <a:srgbClr val="000000"/>
                  </a:solidFill>
                  <a:latin typeface="Arial"/>
                  <a:ea typeface="Arial"/>
                  <a:cs typeface="Arial"/>
                  <a:sym typeface="Arial"/>
                </a:rPr>
                <a:t>findOwnerByID</a:t>
              </a:r>
              <a:r>
                <a:rPr lang="en-US" sz="1800" dirty="0">
                  <a:solidFill>
                    <a:srgbClr val="000000"/>
                  </a:solidFill>
                  <a:latin typeface="Arial"/>
                  <a:ea typeface="Arial"/>
                  <a:cs typeface="Arial"/>
                  <a:sym typeface="Arial"/>
                </a:rPr>
                <a:t>/{id}</a:t>
              </a:r>
            </a:p>
          </p:txBody>
        </p:sp>
      </p:grpSp>
      <p:grpSp>
        <p:nvGrpSpPr>
          <p:cNvPr id="120" name="Group 120"/>
          <p:cNvGrpSpPr/>
          <p:nvPr/>
        </p:nvGrpSpPr>
        <p:grpSpPr>
          <a:xfrm>
            <a:off x="8760934" y="4566344"/>
            <a:ext cx="1968500" cy="454057"/>
            <a:chOff x="0" y="0"/>
            <a:chExt cx="2624667" cy="605409"/>
          </a:xfrm>
        </p:grpSpPr>
        <p:sp>
          <p:nvSpPr>
            <p:cNvPr id="121" name="Freeform 121"/>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122" name="Freeform 122"/>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123" name="TextBox 123"/>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/addBooking</a:t>
              </a:r>
            </a:p>
          </p:txBody>
        </p:sp>
      </p:grpSp>
      <p:grpSp>
        <p:nvGrpSpPr>
          <p:cNvPr id="125" name="Group 125"/>
          <p:cNvGrpSpPr/>
          <p:nvPr/>
        </p:nvGrpSpPr>
        <p:grpSpPr>
          <a:xfrm>
            <a:off x="8760934" y="5345569"/>
            <a:ext cx="1968500" cy="454057"/>
            <a:chOff x="0" y="0"/>
            <a:chExt cx="2624667" cy="605409"/>
          </a:xfrm>
        </p:grpSpPr>
        <p:sp>
          <p:nvSpPr>
            <p:cNvPr id="126" name="Freeform 126"/>
            <p:cNvSpPr/>
            <p:nvPr/>
          </p:nvSpPr>
          <p:spPr>
            <a:xfrm>
              <a:off x="16891" y="16891"/>
              <a:ext cx="2590800" cy="571500"/>
            </a:xfrm>
            <a:custGeom>
              <a:avLst/>
              <a:gdLst/>
              <a:ahLst/>
              <a:cxnLst/>
              <a:rect l="l" t="t" r="r" b="b"/>
              <a:pathLst>
                <a:path w="2590800" h="571500">
                  <a:moveTo>
                    <a:pt x="0" y="0"/>
                  </a:moveTo>
                  <a:lnTo>
                    <a:pt x="2590800" y="0"/>
                  </a:lnTo>
                  <a:lnTo>
                    <a:pt x="2590800" y="571500"/>
                  </a:lnTo>
                  <a:lnTo>
                    <a:pt x="0" y="571500"/>
                  </a:lnTo>
                  <a:close/>
                </a:path>
              </a:pathLst>
            </a:custGeom>
            <a:solidFill>
              <a:srgbClr val="FFFFFF"/>
            </a:solidFill>
          </p:spPr>
          <p:txBody>
            <a:bodyPr/>
            <a:lstStyle/>
            <a:p>
              <a:endParaRPr lang="en-US"/>
            </a:p>
          </p:txBody>
        </p:sp>
        <p:sp>
          <p:nvSpPr>
            <p:cNvPr id="127" name="Freeform 127"/>
            <p:cNvSpPr/>
            <p:nvPr/>
          </p:nvSpPr>
          <p:spPr>
            <a:xfrm>
              <a:off x="0" y="0"/>
              <a:ext cx="2624582" cy="605409"/>
            </a:xfrm>
            <a:custGeom>
              <a:avLst/>
              <a:gdLst/>
              <a:ahLst/>
              <a:cxnLst/>
              <a:rect l="l" t="t" r="r" b="b"/>
              <a:pathLst>
                <a:path w="2624582" h="605409">
                  <a:moveTo>
                    <a:pt x="16891" y="0"/>
                  </a:moveTo>
                  <a:lnTo>
                    <a:pt x="2607691" y="0"/>
                  </a:lnTo>
                  <a:cubicBezTo>
                    <a:pt x="2617089" y="0"/>
                    <a:pt x="2624582" y="7620"/>
                    <a:pt x="2624582" y="16891"/>
                  </a:cubicBezTo>
                  <a:lnTo>
                    <a:pt x="2624582" y="588391"/>
                  </a:lnTo>
                  <a:cubicBezTo>
                    <a:pt x="2624582" y="597789"/>
                    <a:pt x="2616962" y="605282"/>
                    <a:pt x="2607691" y="605282"/>
                  </a:cubicBezTo>
                  <a:lnTo>
                    <a:pt x="16891" y="605282"/>
                  </a:lnTo>
                  <a:cubicBezTo>
                    <a:pt x="7620" y="605409"/>
                    <a:pt x="0" y="597789"/>
                    <a:pt x="0" y="588518"/>
                  </a:cubicBezTo>
                  <a:lnTo>
                    <a:pt x="0" y="17018"/>
                  </a:lnTo>
                  <a:cubicBezTo>
                    <a:pt x="0" y="7620"/>
                    <a:pt x="7620" y="0"/>
                    <a:pt x="16891" y="0"/>
                  </a:cubicBezTo>
                  <a:moveTo>
                    <a:pt x="16891" y="33909"/>
                  </a:moveTo>
                  <a:lnTo>
                    <a:pt x="16891" y="16891"/>
                  </a:lnTo>
                  <a:lnTo>
                    <a:pt x="33909" y="16891"/>
                  </a:lnTo>
                  <a:lnTo>
                    <a:pt x="33909" y="588391"/>
                  </a:lnTo>
                  <a:lnTo>
                    <a:pt x="16891" y="588391"/>
                  </a:lnTo>
                  <a:lnTo>
                    <a:pt x="16891" y="571500"/>
                  </a:lnTo>
                  <a:lnTo>
                    <a:pt x="2607691" y="571500"/>
                  </a:lnTo>
                  <a:lnTo>
                    <a:pt x="2607691" y="588391"/>
                  </a:lnTo>
                  <a:lnTo>
                    <a:pt x="2590800" y="588391"/>
                  </a:lnTo>
                  <a:lnTo>
                    <a:pt x="2590800" y="16891"/>
                  </a:lnTo>
                  <a:lnTo>
                    <a:pt x="2607691" y="16891"/>
                  </a:lnTo>
                  <a:lnTo>
                    <a:pt x="2607691" y="33909"/>
                  </a:lnTo>
                  <a:lnTo>
                    <a:pt x="16891" y="33909"/>
                  </a:lnTo>
                  <a:close/>
                </a:path>
              </a:pathLst>
            </a:custGeom>
            <a:solidFill>
              <a:srgbClr val="F79646"/>
            </a:solidFill>
          </p:spPr>
          <p:txBody>
            <a:bodyPr/>
            <a:lstStyle/>
            <a:p>
              <a:endParaRPr lang="en-US"/>
            </a:p>
          </p:txBody>
        </p:sp>
        <p:sp>
          <p:nvSpPr>
            <p:cNvPr id="128" name="TextBox 128"/>
            <p:cNvSpPr txBox="1"/>
            <p:nvPr/>
          </p:nvSpPr>
          <p:spPr>
            <a:xfrm>
              <a:off x="0" y="-38100"/>
              <a:ext cx="2624667"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/booking/{id}</a:t>
              </a:r>
            </a:p>
          </p:txBody>
        </p:sp>
      </p:grpSp>
      <p:grpSp>
        <p:nvGrpSpPr>
          <p:cNvPr id="130" name="Group 130"/>
          <p:cNvGrpSpPr/>
          <p:nvPr/>
        </p:nvGrpSpPr>
        <p:grpSpPr>
          <a:xfrm>
            <a:off x="8760933" y="6191548"/>
            <a:ext cx="2594429" cy="454057"/>
            <a:chOff x="0" y="0"/>
            <a:chExt cx="3459239" cy="605409"/>
          </a:xfrm>
        </p:grpSpPr>
        <p:sp>
          <p:nvSpPr>
            <p:cNvPr id="131" name="Freeform 131"/>
            <p:cNvSpPr/>
            <p:nvPr/>
          </p:nvSpPr>
          <p:spPr>
            <a:xfrm>
              <a:off x="22262" y="16891"/>
              <a:ext cx="3414604" cy="571500"/>
            </a:xfrm>
            <a:custGeom>
              <a:avLst/>
              <a:gdLst/>
              <a:ahLst/>
              <a:cxnLst/>
              <a:rect l="l" t="t" r="r" b="b"/>
              <a:pathLst>
                <a:path w="3414604" h="571500">
                  <a:moveTo>
                    <a:pt x="0" y="0"/>
                  </a:moveTo>
                  <a:lnTo>
                    <a:pt x="3414604" y="0"/>
                  </a:lnTo>
                  <a:lnTo>
                    <a:pt x="3414604" y="571500"/>
                  </a:lnTo>
                  <a:lnTo>
                    <a:pt x="0" y="571500"/>
                  </a:lnTo>
                  <a:close/>
                </a:path>
              </a:pathLst>
            </a:custGeom>
            <a:solidFill>
              <a:srgbClr val="FFFFFF"/>
            </a:solidFill>
          </p:spPr>
          <p:txBody>
            <a:bodyPr/>
            <a:lstStyle/>
            <a:p>
              <a:endParaRPr lang="en-US"/>
            </a:p>
          </p:txBody>
        </p:sp>
        <p:sp>
          <p:nvSpPr>
            <p:cNvPr id="132" name="Freeform 132"/>
            <p:cNvSpPr/>
            <p:nvPr/>
          </p:nvSpPr>
          <p:spPr>
            <a:xfrm>
              <a:off x="0" y="0"/>
              <a:ext cx="3459128" cy="605409"/>
            </a:xfrm>
            <a:custGeom>
              <a:avLst/>
              <a:gdLst/>
              <a:ahLst/>
              <a:cxnLst/>
              <a:rect l="l" t="t" r="r" b="b"/>
              <a:pathLst>
                <a:path w="3459128" h="605409">
                  <a:moveTo>
                    <a:pt x="22262" y="0"/>
                  </a:moveTo>
                  <a:lnTo>
                    <a:pt x="3436866" y="0"/>
                  </a:lnTo>
                  <a:cubicBezTo>
                    <a:pt x="3449252" y="0"/>
                    <a:pt x="3459128" y="7620"/>
                    <a:pt x="3459128" y="16891"/>
                  </a:cubicBezTo>
                  <a:lnTo>
                    <a:pt x="3459128" y="588391"/>
                  </a:lnTo>
                  <a:cubicBezTo>
                    <a:pt x="3459128" y="597789"/>
                    <a:pt x="3449084" y="605282"/>
                    <a:pt x="3436866" y="605282"/>
                  </a:cubicBezTo>
                  <a:lnTo>
                    <a:pt x="22262" y="605282"/>
                  </a:lnTo>
                  <a:cubicBezTo>
                    <a:pt x="10043" y="605409"/>
                    <a:pt x="0" y="597789"/>
                    <a:pt x="0" y="588518"/>
                  </a:cubicBezTo>
                  <a:lnTo>
                    <a:pt x="0" y="17018"/>
                  </a:lnTo>
                  <a:cubicBezTo>
                    <a:pt x="0" y="7620"/>
                    <a:pt x="10043" y="0"/>
                    <a:pt x="22262" y="0"/>
                  </a:cubicBezTo>
                  <a:moveTo>
                    <a:pt x="22262" y="33909"/>
                  </a:moveTo>
                  <a:lnTo>
                    <a:pt x="22262" y="16891"/>
                  </a:lnTo>
                  <a:lnTo>
                    <a:pt x="44691" y="16891"/>
                  </a:lnTo>
                  <a:lnTo>
                    <a:pt x="44691" y="588391"/>
                  </a:lnTo>
                  <a:lnTo>
                    <a:pt x="22262" y="588391"/>
                  </a:lnTo>
                  <a:lnTo>
                    <a:pt x="22262" y="571500"/>
                  </a:lnTo>
                  <a:lnTo>
                    <a:pt x="3436866" y="571500"/>
                  </a:lnTo>
                  <a:lnTo>
                    <a:pt x="3436866" y="588391"/>
                  </a:lnTo>
                  <a:lnTo>
                    <a:pt x="3414604" y="588391"/>
                  </a:lnTo>
                  <a:lnTo>
                    <a:pt x="3414604" y="16891"/>
                  </a:lnTo>
                  <a:lnTo>
                    <a:pt x="3436866" y="16891"/>
                  </a:lnTo>
                  <a:lnTo>
                    <a:pt x="3436866" y="33909"/>
                  </a:lnTo>
                  <a:lnTo>
                    <a:pt x="22262" y="33909"/>
                  </a:lnTo>
                  <a:close/>
                </a:path>
              </a:pathLst>
            </a:custGeom>
            <a:solidFill>
              <a:srgbClr val="F79646"/>
            </a:solidFill>
          </p:spPr>
          <p:txBody>
            <a:bodyPr/>
            <a:lstStyle/>
            <a:p>
              <a:endParaRPr lang="en-US"/>
            </a:p>
          </p:txBody>
        </p:sp>
        <p:sp>
          <p:nvSpPr>
            <p:cNvPr id="133" name="TextBox 133"/>
            <p:cNvSpPr txBox="1"/>
            <p:nvPr/>
          </p:nvSpPr>
          <p:spPr>
            <a:xfrm>
              <a:off x="0" y="-38100"/>
              <a:ext cx="3459239"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/customer/{id}/bookings</a:t>
              </a:r>
            </a:p>
          </p:txBody>
        </p:sp>
      </p:grpSp>
      <p:grpSp>
        <p:nvGrpSpPr>
          <p:cNvPr id="135" name="Group 135"/>
          <p:cNvGrpSpPr/>
          <p:nvPr/>
        </p:nvGrpSpPr>
        <p:grpSpPr>
          <a:xfrm>
            <a:off x="8781201" y="6978980"/>
            <a:ext cx="2821314" cy="454057"/>
            <a:chOff x="0" y="0"/>
            <a:chExt cx="3761752" cy="605409"/>
          </a:xfrm>
        </p:grpSpPr>
        <p:sp>
          <p:nvSpPr>
            <p:cNvPr id="136" name="Freeform 136"/>
            <p:cNvSpPr/>
            <p:nvPr/>
          </p:nvSpPr>
          <p:spPr>
            <a:xfrm>
              <a:off x="24209" y="16891"/>
              <a:ext cx="3713213" cy="571500"/>
            </a:xfrm>
            <a:custGeom>
              <a:avLst/>
              <a:gdLst/>
              <a:ahLst/>
              <a:cxnLst/>
              <a:rect l="l" t="t" r="r" b="b"/>
              <a:pathLst>
                <a:path w="3713213" h="571500">
                  <a:moveTo>
                    <a:pt x="0" y="0"/>
                  </a:moveTo>
                  <a:lnTo>
                    <a:pt x="3713213" y="0"/>
                  </a:lnTo>
                  <a:lnTo>
                    <a:pt x="3713213" y="571500"/>
                  </a:lnTo>
                  <a:lnTo>
                    <a:pt x="0" y="571500"/>
                  </a:lnTo>
                  <a:close/>
                </a:path>
              </a:pathLst>
            </a:custGeom>
            <a:solidFill>
              <a:srgbClr val="FFFFFF"/>
            </a:solidFill>
          </p:spPr>
          <p:txBody>
            <a:bodyPr/>
            <a:lstStyle/>
            <a:p>
              <a:endParaRPr lang="en-US"/>
            </a:p>
          </p:txBody>
        </p:sp>
        <p:sp>
          <p:nvSpPr>
            <p:cNvPr id="137" name="Freeform 137"/>
            <p:cNvSpPr/>
            <p:nvPr/>
          </p:nvSpPr>
          <p:spPr>
            <a:xfrm>
              <a:off x="0" y="0"/>
              <a:ext cx="3761631" cy="605409"/>
            </a:xfrm>
            <a:custGeom>
              <a:avLst/>
              <a:gdLst/>
              <a:ahLst/>
              <a:cxnLst/>
              <a:rect l="l" t="t" r="r" b="b"/>
              <a:pathLst>
                <a:path w="3761631" h="605409">
                  <a:moveTo>
                    <a:pt x="24209" y="0"/>
                  </a:moveTo>
                  <a:lnTo>
                    <a:pt x="3737422" y="0"/>
                  </a:lnTo>
                  <a:cubicBezTo>
                    <a:pt x="3750892" y="0"/>
                    <a:pt x="3761631" y="7620"/>
                    <a:pt x="3761631" y="16891"/>
                  </a:cubicBezTo>
                  <a:lnTo>
                    <a:pt x="3761631" y="588391"/>
                  </a:lnTo>
                  <a:cubicBezTo>
                    <a:pt x="3761631" y="597789"/>
                    <a:pt x="3750709" y="605282"/>
                    <a:pt x="3737422" y="605282"/>
                  </a:cubicBezTo>
                  <a:lnTo>
                    <a:pt x="24209" y="605282"/>
                  </a:lnTo>
                  <a:cubicBezTo>
                    <a:pt x="10921" y="605409"/>
                    <a:pt x="0" y="597789"/>
                    <a:pt x="0" y="588518"/>
                  </a:cubicBezTo>
                  <a:lnTo>
                    <a:pt x="0" y="17018"/>
                  </a:lnTo>
                  <a:cubicBezTo>
                    <a:pt x="0" y="7620"/>
                    <a:pt x="10921" y="0"/>
                    <a:pt x="24209" y="0"/>
                  </a:cubicBezTo>
                  <a:moveTo>
                    <a:pt x="24209" y="33909"/>
                  </a:moveTo>
                  <a:lnTo>
                    <a:pt x="24209" y="16891"/>
                  </a:lnTo>
                  <a:lnTo>
                    <a:pt x="48599" y="16891"/>
                  </a:lnTo>
                  <a:lnTo>
                    <a:pt x="48599" y="588391"/>
                  </a:lnTo>
                  <a:lnTo>
                    <a:pt x="24209" y="588391"/>
                  </a:lnTo>
                  <a:lnTo>
                    <a:pt x="24209" y="571500"/>
                  </a:lnTo>
                  <a:lnTo>
                    <a:pt x="3737422" y="571500"/>
                  </a:lnTo>
                  <a:lnTo>
                    <a:pt x="3737422" y="588391"/>
                  </a:lnTo>
                  <a:lnTo>
                    <a:pt x="3713213" y="588391"/>
                  </a:lnTo>
                  <a:lnTo>
                    <a:pt x="3713213" y="16891"/>
                  </a:lnTo>
                  <a:lnTo>
                    <a:pt x="3737422" y="16891"/>
                  </a:lnTo>
                  <a:lnTo>
                    <a:pt x="3737422" y="33909"/>
                  </a:lnTo>
                  <a:lnTo>
                    <a:pt x="24209" y="33909"/>
                  </a:lnTo>
                  <a:close/>
                </a:path>
              </a:pathLst>
            </a:custGeom>
            <a:solidFill>
              <a:srgbClr val="F79646"/>
            </a:solidFill>
          </p:spPr>
          <p:txBody>
            <a:bodyPr/>
            <a:lstStyle/>
            <a:p>
              <a:endParaRPr lang="en-US"/>
            </a:p>
          </p:txBody>
        </p:sp>
        <p:sp>
          <p:nvSpPr>
            <p:cNvPr id="138" name="TextBox 138"/>
            <p:cNvSpPr txBox="1"/>
            <p:nvPr/>
          </p:nvSpPr>
          <p:spPr>
            <a:xfrm>
              <a:off x="0" y="-38100"/>
              <a:ext cx="3761752" cy="643509"/>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/destination/{id}/bookings</a:t>
              </a:r>
            </a:p>
          </p:txBody>
        </p:sp>
      </p:grpSp>
      <p:grpSp>
        <p:nvGrpSpPr>
          <p:cNvPr id="139" name="Group 139"/>
          <p:cNvGrpSpPr/>
          <p:nvPr/>
        </p:nvGrpSpPr>
        <p:grpSpPr>
          <a:xfrm>
            <a:off x="11256371" y="4794024"/>
            <a:ext cx="3383852" cy="669036"/>
            <a:chOff x="0" y="0"/>
            <a:chExt cx="4511802" cy="892048"/>
          </a:xfrm>
        </p:grpSpPr>
        <p:sp>
          <p:nvSpPr>
            <p:cNvPr id="140" name="Freeform 140"/>
            <p:cNvSpPr/>
            <p:nvPr/>
          </p:nvSpPr>
          <p:spPr>
            <a:xfrm>
              <a:off x="29036" y="24888"/>
              <a:ext cx="4453585" cy="842084"/>
            </a:xfrm>
            <a:custGeom>
              <a:avLst/>
              <a:gdLst/>
              <a:ahLst/>
              <a:cxnLst/>
              <a:rect l="l" t="t" r="r" b="b"/>
              <a:pathLst>
                <a:path w="4453585" h="842084">
                  <a:moveTo>
                    <a:pt x="0" y="0"/>
                  </a:moveTo>
                  <a:lnTo>
                    <a:pt x="4453585" y="0"/>
                  </a:lnTo>
                  <a:lnTo>
                    <a:pt x="4453585" y="842084"/>
                  </a:lnTo>
                  <a:lnTo>
                    <a:pt x="0" y="842084"/>
                  </a:lnTo>
                  <a:close/>
                </a:path>
              </a:pathLst>
            </a:custGeom>
            <a:solidFill>
              <a:srgbClr val="FFFFFF"/>
            </a:solidFill>
          </p:spPr>
          <p:txBody>
            <a:bodyPr/>
            <a:lstStyle/>
            <a:p>
              <a:endParaRPr lang="en-US"/>
            </a:p>
          </p:txBody>
        </p:sp>
        <p:sp>
          <p:nvSpPr>
            <p:cNvPr id="141" name="Freeform 141"/>
            <p:cNvSpPr/>
            <p:nvPr/>
          </p:nvSpPr>
          <p:spPr>
            <a:xfrm>
              <a:off x="0" y="0"/>
              <a:ext cx="4511657" cy="892047"/>
            </a:xfrm>
            <a:custGeom>
              <a:avLst/>
              <a:gdLst/>
              <a:ahLst/>
              <a:cxnLst/>
              <a:rect l="l" t="t" r="r" b="b"/>
              <a:pathLst>
                <a:path w="4511657" h="892047">
                  <a:moveTo>
                    <a:pt x="29036" y="0"/>
                  </a:moveTo>
                  <a:lnTo>
                    <a:pt x="4482621" y="0"/>
                  </a:lnTo>
                  <a:cubicBezTo>
                    <a:pt x="4498776" y="0"/>
                    <a:pt x="4511657" y="11228"/>
                    <a:pt x="4511657" y="24888"/>
                  </a:cubicBezTo>
                  <a:lnTo>
                    <a:pt x="4511657" y="866972"/>
                  </a:lnTo>
                  <a:cubicBezTo>
                    <a:pt x="4511657" y="880820"/>
                    <a:pt x="4498558" y="891860"/>
                    <a:pt x="4482621" y="891860"/>
                  </a:cubicBezTo>
                  <a:lnTo>
                    <a:pt x="29036" y="891860"/>
                  </a:lnTo>
                  <a:cubicBezTo>
                    <a:pt x="13099" y="892047"/>
                    <a:pt x="0" y="880820"/>
                    <a:pt x="0" y="867159"/>
                  </a:cubicBezTo>
                  <a:lnTo>
                    <a:pt x="0" y="25075"/>
                  </a:lnTo>
                  <a:cubicBezTo>
                    <a:pt x="0" y="11228"/>
                    <a:pt x="13099" y="0"/>
                    <a:pt x="29036" y="0"/>
                  </a:cubicBezTo>
                  <a:moveTo>
                    <a:pt x="29036" y="49964"/>
                  </a:moveTo>
                  <a:lnTo>
                    <a:pt x="29036" y="24888"/>
                  </a:lnTo>
                  <a:lnTo>
                    <a:pt x="58290" y="24888"/>
                  </a:lnTo>
                  <a:lnTo>
                    <a:pt x="58290" y="866972"/>
                  </a:lnTo>
                  <a:lnTo>
                    <a:pt x="29036" y="866972"/>
                  </a:lnTo>
                  <a:lnTo>
                    <a:pt x="29036" y="842084"/>
                  </a:lnTo>
                  <a:lnTo>
                    <a:pt x="4482621" y="842084"/>
                  </a:lnTo>
                  <a:lnTo>
                    <a:pt x="4482621" y="866972"/>
                  </a:lnTo>
                  <a:lnTo>
                    <a:pt x="4453585" y="866972"/>
                  </a:lnTo>
                  <a:lnTo>
                    <a:pt x="4453585" y="24888"/>
                  </a:lnTo>
                  <a:lnTo>
                    <a:pt x="4482621" y="24888"/>
                  </a:lnTo>
                  <a:lnTo>
                    <a:pt x="4482621" y="49964"/>
                  </a:lnTo>
                  <a:lnTo>
                    <a:pt x="29036" y="49964"/>
                  </a:lnTo>
                  <a:close/>
                </a:path>
              </a:pathLst>
            </a:custGeom>
            <a:solidFill>
              <a:srgbClr val="F79646"/>
            </a:solidFill>
          </p:spPr>
          <p:txBody>
            <a:bodyPr/>
            <a:lstStyle/>
            <a:p>
              <a:endParaRPr lang="en-US"/>
            </a:p>
          </p:txBody>
        </p:sp>
        <p:sp>
          <p:nvSpPr>
            <p:cNvPr id="142" name="TextBox 142"/>
            <p:cNvSpPr txBox="1"/>
            <p:nvPr/>
          </p:nvSpPr>
          <p:spPr>
            <a:xfrm>
              <a:off x="0" y="-38100"/>
              <a:ext cx="4511802" cy="930148"/>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/booking/{id}/createcancellation</a:t>
              </a:r>
            </a:p>
            <a:p>
              <a:pPr algn="ctr">
                <a:lnSpc>
                  <a:spcPts val="2160"/>
                </a:lnSpc>
              </a:pPr>
              <a:endParaRPr lang="en-US" sz="1800">
                <a:solidFill>
                  <a:srgbClr val="000000"/>
                </a:solidFill>
                <a:latin typeface="Arial"/>
                <a:ea typeface="Arial"/>
                <a:cs typeface="Arial"/>
                <a:sym typeface="Arial"/>
              </a:endParaRPr>
            </a:p>
          </p:txBody>
        </p:sp>
      </p:grpSp>
      <p:sp>
        <p:nvSpPr>
          <p:cNvPr id="143" name="AutoShape 143"/>
          <p:cNvSpPr/>
          <p:nvPr/>
        </p:nvSpPr>
        <p:spPr>
          <a:xfrm flipV="1">
            <a:off x="12815602" y="6590967"/>
            <a:ext cx="6734" cy="1473376"/>
          </a:xfrm>
          <a:prstGeom prst="line">
            <a:avLst/>
          </a:prstGeom>
          <a:ln w="9525" cap="rnd">
            <a:solidFill>
              <a:srgbClr val="4F81BD"/>
            </a:solidFill>
            <a:prstDash val="solid"/>
            <a:headEnd type="none" w="sm" len="sm"/>
            <a:tailEnd type="triangle" w="lg" len="med"/>
          </a:ln>
        </p:spPr>
        <p:txBody>
          <a:bodyPr/>
          <a:lstStyle/>
          <a:p>
            <a:endParaRPr lang="en-US"/>
          </a:p>
        </p:txBody>
      </p:sp>
      <p:grpSp>
        <p:nvGrpSpPr>
          <p:cNvPr id="144" name="Group 144"/>
          <p:cNvGrpSpPr/>
          <p:nvPr/>
        </p:nvGrpSpPr>
        <p:grpSpPr>
          <a:xfrm>
            <a:off x="11577902" y="5886502"/>
            <a:ext cx="3145076" cy="669036"/>
            <a:chOff x="0" y="0"/>
            <a:chExt cx="4193435" cy="892048"/>
          </a:xfrm>
        </p:grpSpPr>
        <p:sp>
          <p:nvSpPr>
            <p:cNvPr id="145" name="Freeform 145"/>
            <p:cNvSpPr/>
            <p:nvPr/>
          </p:nvSpPr>
          <p:spPr>
            <a:xfrm>
              <a:off x="26987" y="24888"/>
              <a:ext cx="4139326" cy="842084"/>
            </a:xfrm>
            <a:custGeom>
              <a:avLst/>
              <a:gdLst/>
              <a:ahLst/>
              <a:cxnLst/>
              <a:rect l="l" t="t" r="r" b="b"/>
              <a:pathLst>
                <a:path w="4139326" h="842084">
                  <a:moveTo>
                    <a:pt x="0" y="0"/>
                  </a:moveTo>
                  <a:lnTo>
                    <a:pt x="4139326" y="0"/>
                  </a:lnTo>
                  <a:lnTo>
                    <a:pt x="4139326" y="842084"/>
                  </a:lnTo>
                  <a:lnTo>
                    <a:pt x="0" y="842084"/>
                  </a:lnTo>
                  <a:close/>
                </a:path>
              </a:pathLst>
            </a:custGeom>
            <a:solidFill>
              <a:srgbClr val="FFFFFF"/>
            </a:solidFill>
          </p:spPr>
          <p:txBody>
            <a:bodyPr/>
            <a:lstStyle/>
            <a:p>
              <a:endParaRPr lang="en-US"/>
            </a:p>
          </p:txBody>
        </p:sp>
        <p:sp>
          <p:nvSpPr>
            <p:cNvPr id="146" name="Freeform 146"/>
            <p:cNvSpPr/>
            <p:nvPr/>
          </p:nvSpPr>
          <p:spPr>
            <a:xfrm>
              <a:off x="0" y="0"/>
              <a:ext cx="4193299" cy="892047"/>
            </a:xfrm>
            <a:custGeom>
              <a:avLst/>
              <a:gdLst/>
              <a:ahLst/>
              <a:cxnLst/>
              <a:rect l="l" t="t" r="r" b="b"/>
              <a:pathLst>
                <a:path w="4193299" h="892047">
                  <a:moveTo>
                    <a:pt x="26987" y="0"/>
                  </a:moveTo>
                  <a:lnTo>
                    <a:pt x="4166313" y="0"/>
                  </a:lnTo>
                  <a:cubicBezTo>
                    <a:pt x="4181328" y="0"/>
                    <a:pt x="4193299" y="11228"/>
                    <a:pt x="4193299" y="24888"/>
                  </a:cubicBezTo>
                  <a:lnTo>
                    <a:pt x="4193299" y="866972"/>
                  </a:lnTo>
                  <a:cubicBezTo>
                    <a:pt x="4193299" y="880820"/>
                    <a:pt x="4181125" y="891860"/>
                    <a:pt x="4166313" y="891860"/>
                  </a:cubicBezTo>
                  <a:lnTo>
                    <a:pt x="26987" y="891860"/>
                  </a:lnTo>
                  <a:cubicBezTo>
                    <a:pt x="12174" y="892047"/>
                    <a:pt x="0" y="880820"/>
                    <a:pt x="0" y="867159"/>
                  </a:cubicBezTo>
                  <a:lnTo>
                    <a:pt x="0" y="25075"/>
                  </a:lnTo>
                  <a:cubicBezTo>
                    <a:pt x="0" y="11228"/>
                    <a:pt x="12174" y="0"/>
                    <a:pt x="26987" y="0"/>
                  </a:cubicBezTo>
                  <a:moveTo>
                    <a:pt x="26987" y="49964"/>
                  </a:moveTo>
                  <a:lnTo>
                    <a:pt x="26987" y="24888"/>
                  </a:lnTo>
                  <a:lnTo>
                    <a:pt x="54176" y="24888"/>
                  </a:lnTo>
                  <a:lnTo>
                    <a:pt x="54176" y="866972"/>
                  </a:lnTo>
                  <a:lnTo>
                    <a:pt x="26987" y="866972"/>
                  </a:lnTo>
                  <a:lnTo>
                    <a:pt x="26987" y="842084"/>
                  </a:lnTo>
                  <a:lnTo>
                    <a:pt x="4166313" y="842084"/>
                  </a:lnTo>
                  <a:lnTo>
                    <a:pt x="4166313" y="866972"/>
                  </a:lnTo>
                  <a:lnTo>
                    <a:pt x="4139326" y="866972"/>
                  </a:lnTo>
                  <a:lnTo>
                    <a:pt x="4139326" y="24888"/>
                  </a:lnTo>
                  <a:lnTo>
                    <a:pt x="4166313" y="24888"/>
                  </a:lnTo>
                  <a:lnTo>
                    <a:pt x="4166313" y="49964"/>
                  </a:lnTo>
                  <a:lnTo>
                    <a:pt x="26987" y="49964"/>
                  </a:lnTo>
                  <a:close/>
                </a:path>
              </a:pathLst>
            </a:custGeom>
            <a:solidFill>
              <a:srgbClr val="F79646"/>
            </a:solidFill>
          </p:spPr>
          <p:txBody>
            <a:bodyPr/>
            <a:lstStyle/>
            <a:p>
              <a:endParaRPr lang="en-US"/>
            </a:p>
          </p:txBody>
        </p:sp>
        <p:sp>
          <p:nvSpPr>
            <p:cNvPr id="147" name="TextBox 147"/>
            <p:cNvSpPr txBox="1"/>
            <p:nvPr/>
          </p:nvSpPr>
          <p:spPr>
            <a:xfrm>
              <a:off x="0" y="-38100"/>
              <a:ext cx="4193435" cy="930148"/>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/booking/{id}/cancellation</a:t>
              </a:r>
            </a:p>
            <a:p>
              <a:pPr algn="ctr">
                <a:lnSpc>
                  <a:spcPts val="2160"/>
                </a:lnSpc>
              </a:pPr>
              <a:endParaRPr lang="en-US" sz="1800">
                <a:solidFill>
                  <a:srgbClr val="000000"/>
                </a:solidFill>
                <a:latin typeface="Arial"/>
                <a:ea typeface="Arial"/>
                <a:cs typeface="Arial"/>
                <a:sym typeface="Arial"/>
              </a:endParaRPr>
            </a:p>
          </p:txBody>
        </p:sp>
      </p:grpSp>
      <p:grpSp>
        <p:nvGrpSpPr>
          <p:cNvPr id="148" name="Group 148"/>
          <p:cNvGrpSpPr/>
          <p:nvPr/>
        </p:nvGrpSpPr>
        <p:grpSpPr>
          <a:xfrm>
            <a:off x="15034331" y="5082150"/>
            <a:ext cx="2505457" cy="669036"/>
            <a:chOff x="0" y="0"/>
            <a:chExt cx="3340609" cy="892048"/>
          </a:xfrm>
        </p:grpSpPr>
        <p:sp>
          <p:nvSpPr>
            <p:cNvPr id="149" name="Freeform 149"/>
            <p:cNvSpPr/>
            <p:nvPr/>
          </p:nvSpPr>
          <p:spPr>
            <a:xfrm>
              <a:off x="21498" y="24888"/>
              <a:ext cx="3297505" cy="842084"/>
            </a:xfrm>
            <a:custGeom>
              <a:avLst/>
              <a:gdLst/>
              <a:ahLst/>
              <a:cxnLst/>
              <a:rect l="l" t="t" r="r" b="b"/>
              <a:pathLst>
                <a:path w="3297505" h="842084">
                  <a:moveTo>
                    <a:pt x="0" y="0"/>
                  </a:moveTo>
                  <a:lnTo>
                    <a:pt x="3297505" y="0"/>
                  </a:lnTo>
                  <a:lnTo>
                    <a:pt x="3297505" y="842084"/>
                  </a:lnTo>
                  <a:lnTo>
                    <a:pt x="0" y="842084"/>
                  </a:lnTo>
                  <a:close/>
                </a:path>
              </a:pathLst>
            </a:custGeom>
            <a:solidFill>
              <a:srgbClr val="FFFFFF"/>
            </a:solidFill>
          </p:spPr>
          <p:txBody>
            <a:bodyPr/>
            <a:lstStyle/>
            <a:p>
              <a:endParaRPr lang="en-US"/>
            </a:p>
          </p:txBody>
        </p:sp>
        <p:sp>
          <p:nvSpPr>
            <p:cNvPr id="150" name="Freeform 150"/>
            <p:cNvSpPr/>
            <p:nvPr/>
          </p:nvSpPr>
          <p:spPr>
            <a:xfrm>
              <a:off x="0" y="0"/>
              <a:ext cx="3340502" cy="892047"/>
            </a:xfrm>
            <a:custGeom>
              <a:avLst/>
              <a:gdLst/>
              <a:ahLst/>
              <a:cxnLst/>
              <a:rect l="l" t="t" r="r" b="b"/>
              <a:pathLst>
                <a:path w="3340502" h="892047">
                  <a:moveTo>
                    <a:pt x="21498" y="0"/>
                  </a:moveTo>
                  <a:lnTo>
                    <a:pt x="3319003" y="0"/>
                  </a:lnTo>
                  <a:cubicBezTo>
                    <a:pt x="3330965" y="0"/>
                    <a:pt x="3340502" y="11228"/>
                    <a:pt x="3340502" y="24888"/>
                  </a:cubicBezTo>
                  <a:lnTo>
                    <a:pt x="3340502" y="866972"/>
                  </a:lnTo>
                  <a:cubicBezTo>
                    <a:pt x="3340502" y="880820"/>
                    <a:pt x="3330803" y="891860"/>
                    <a:pt x="3319003" y="891860"/>
                  </a:cubicBezTo>
                  <a:lnTo>
                    <a:pt x="21498" y="891860"/>
                  </a:lnTo>
                  <a:cubicBezTo>
                    <a:pt x="9699" y="892047"/>
                    <a:pt x="0" y="880820"/>
                    <a:pt x="0" y="867159"/>
                  </a:cubicBezTo>
                  <a:lnTo>
                    <a:pt x="0" y="25075"/>
                  </a:lnTo>
                  <a:cubicBezTo>
                    <a:pt x="0" y="11228"/>
                    <a:pt x="9699" y="0"/>
                    <a:pt x="21498" y="0"/>
                  </a:cubicBezTo>
                  <a:moveTo>
                    <a:pt x="21498" y="49964"/>
                  </a:moveTo>
                  <a:lnTo>
                    <a:pt x="21498" y="24888"/>
                  </a:lnTo>
                  <a:lnTo>
                    <a:pt x="43159" y="24888"/>
                  </a:lnTo>
                  <a:lnTo>
                    <a:pt x="43159" y="866972"/>
                  </a:lnTo>
                  <a:lnTo>
                    <a:pt x="21498" y="866972"/>
                  </a:lnTo>
                  <a:lnTo>
                    <a:pt x="21498" y="842084"/>
                  </a:lnTo>
                  <a:lnTo>
                    <a:pt x="3319003" y="842084"/>
                  </a:lnTo>
                  <a:lnTo>
                    <a:pt x="3319003" y="866972"/>
                  </a:lnTo>
                  <a:lnTo>
                    <a:pt x="3297505" y="866972"/>
                  </a:lnTo>
                  <a:lnTo>
                    <a:pt x="3297505" y="24888"/>
                  </a:lnTo>
                  <a:lnTo>
                    <a:pt x="3319003" y="24888"/>
                  </a:lnTo>
                  <a:lnTo>
                    <a:pt x="3319003" y="49964"/>
                  </a:lnTo>
                  <a:lnTo>
                    <a:pt x="21498" y="49964"/>
                  </a:lnTo>
                  <a:close/>
                </a:path>
              </a:pathLst>
            </a:custGeom>
            <a:solidFill>
              <a:srgbClr val="F79646"/>
            </a:solidFill>
          </p:spPr>
          <p:txBody>
            <a:bodyPr/>
            <a:lstStyle/>
            <a:p>
              <a:endParaRPr lang="en-US"/>
            </a:p>
          </p:txBody>
        </p:sp>
        <p:sp>
          <p:nvSpPr>
            <p:cNvPr id="151" name="TextBox 151"/>
            <p:cNvSpPr txBox="1"/>
            <p:nvPr/>
          </p:nvSpPr>
          <p:spPr>
            <a:xfrm>
              <a:off x="0" y="-38100"/>
              <a:ext cx="3340609" cy="930148"/>
            </a:xfrm>
            <a:prstGeom prst="rect">
              <a:avLst/>
            </a:prstGeom>
          </p:spPr>
          <p:txBody>
            <a:bodyPr lIns="50800" tIns="50800" rIns="50800" bIns="50800" rtlCol="0" anchor="ctr"/>
            <a:lstStyle/>
            <a:p>
              <a:pPr algn="ctr">
                <a:lnSpc>
                  <a:spcPts val="2160"/>
                </a:lnSpc>
              </a:pPr>
              <a:r>
                <a:rPr lang="en-US" sz="1800" dirty="0">
                  <a:solidFill>
                    <a:srgbClr val="000000"/>
                  </a:solidFill>
                  <a:latin typeface="Arial"/>
                  <a:ea typeface="Arial"/>
                  <a:cs typeface="Arial"/>
                  <a:sym typeface="Arial"/>
                </a:rPr>
                <a:t>/</a:t>
              </a:r>
              <a:r>
                <a:rPr lang="en-US" sz="1800" dirty="0" err="1">
                  <a:solidFill>
                    <a:srgbClr val="000000"/>
                  </a:solidFill>
                  <a:latin typeface="Arial"/>
                  <a:ea typeface="Arial"/>
                  <a:cs typeface="Arial"/>
                  <a:sym typeface="Arial"/>
                </a:rPr>
                <a:t>addbooking</a:t>
              </a:r>
              <a:endParaRPr lang="en-US" sz="1800" dirty="0">
                <a:solidFill>
                  <a:srgbClr val="000000"/>
                </a:solidFill>
                <a:latin typeface="Arial"/>
                <a:ea typeface="Arial"/>
                <a:cs typeface="Arial"/>
                <a:sym typeface="Arial"/>
              </a:endParaRPr>
            </a:p>
            <a:p>
              <a:pPr algn="ctr">
                <a:lnSpc>
                  <a:spcPts val="2160"/>
                </a:lnSpc>
              </a:pPr>
              <a:endParaRPr lang="en-US" sz="1800" dirty="0">
                <a:solidFill>
                  <a:srgbClr val="000000"/>
                </a:solidFill>
                <a:latin typeface="Arial"/>
                <a:ea typeface="Arial"/>
                <a:cs typeface="Arial"/>
                <a:sym typeface="Arial"/>
              </a:endParaRPr>
            </a:p>
          </p:txBody>
        </p:sp>
      </p:grpSp>
      <p:grpSp>
        <p:nvGrpSpPr>
          <p:cNvPr id="153" name="Group 153"/>
          <p:cNvGrpSpPr/>
          <p:nvPr/>
        </p:nvGrpSpPr>
        <p:grpSpPr>
          <a:xfrm>
            <a:off x="15034331" y="6085684"/>
            <a:ext cx="2505457" cy="669036"/>
            <a:chOff x="0" y="0"/>
            <a:chExt cx="3340609" cy="892048"/>
          </a:xfrm>
        </p:grpSpPr>
        <p:sp>
          <p:nvSpPr>
            <p:cNvPr id="154" name="Freeform 154"/>
            <p:cNvSpPr/>
            <p:nvPr/>
          </p:nvSpPr>
          <p:spPr>
            <a:xfrm>
              <a:off x="21498" y="24888"/>
              <a:ext cx="3297505" cy="842084"/>
            </a:xfrm>
            <a:custGeom>
              <a:avLst/>
              <a:gdLst/>
              <a:ahLst/>
              <a:cxnLst/>
              <a:rect l="l" t="t" r="r" b="b"/>
              <a:pathLst>
                <a:path w="3297505" h="842084">
                  <a:moveTo>
                    <a:pt x="0" y="0"/>
                  </a:moveTo>
                  <a:lnTo>
                    <a:pt x="3297505" y="0"/>
                  </a:lnTo>
                  <a:lnTo>
                    <a:pt x="3297505" y="842084"/>
                  </a:lnTo>
                  <a:lnTo>
                    <a:pt x="0" y="842084"/>
                  </a:lnTo>
                  <a:close/>
                </a:path>
              </a:pathLst>
            </a:custGeom>
            <a:solidFill>
              <a:srgbClr val="FFFFFF"/>
            </a:solidFill>
          </p:spPr>
          <p:txBody>
            <a:bodyPr/>
            <a:lstStyle/>
            <a:p>
              <a:endParaRPr lang="en-US"/>
            </a:p>
          </p:txBody>
        </p:sp>
        <p:sp>
          <p:nvSpPr>
            <p:cNvPr id="155" name="Freeform 155"/>
            <p:cNvSpPr/>
            <p:nvPr/>
          </p:nvSpPr>
          <p:spPr>
            <a:xfrm>
              <a:off x="0" y="0"/>
              <a:ext cx="3340502" cy="892047"/>
            </a:xfrm>
            <a:custGeom>
              <a:avLst/>
              <a:gdLst/>
              <a:ahLst/>
              <a:cxnLst/>
              <a:rect l="l" t="t" r="r" b="b"/>
              <a:pathLst>
                <a:path w="3340502" h="892047">
                  <a:moveTo>
                    <a:pt x="21498" y="0"/>
                  </a:moveTo>
                  <a:lnTo>
                    <a:pt x="3319003" y="0"/>
                  </a:lnTo>
                  <a:cubicBezTo>
                    <a:pt x="3330965" y="0"/>
                    <a:pt x="3340502" y="11228"/>
                    <a:pt x="3340502" y="24888"/>
                  </a:cubicBezTo>
                  <a:lnTo>
                    <a:pt x="3340502" y="866972"/>
                  </a:lnTo>
                  <a:cubicBezTo>
                    <a:pt x="3340502" y="880820"/>
                    <a:pt x="3330803" y="891860"/>
                    <a:pt x="3319003" y="891860"/>
                  </a:cubicBezTo>
                  <a:lnTo>
                    <a:pt x="21498" y="891860"/>
                  </a:lnTo>
                  <a:cubicBezTo>
                    <a:pt x="9699" y="892047"/>
                    <a:pt x="0" y="880820"/>
                    <a:pt x="0" y="867159"/>
                  </a:cubicBezTo>
                  <a:lnTo>
                    <a:pt x="0" y="25075"/>
                  </a:lnTo>
                  <a:cubicBezTo>
                    <a:pt x="0" y="11228"/>
                    <a:pt x="9699" y="0"/>
                    <a:pt x="21498" y="0"/>
                  </a:cubicBezTo>
                  <a:moveTo>
                    <a:pt x="21498" y="49964"/>
                  </a:moveTo>
                  <a:lnTo>
                    <a:pt x="21498" y="24888"/>
                  </a:lnTo>
                  <a:lnTo>
                    <a:pt x="43159" y="24888"/>
                  </a:lnTo>
                  <a:lnTo>
                    <a:pt x="43159" y="866972"/>
                  </a:lnTo>
                  <a:lnTo>
                    <a:pt x="21498" y="866972"/>
                  </a:lnTo>
                  <a:lnTo>
                    <a:pt x="21498" y="842084"/>
                  </a:lnTo>
                  <a:lnTo>
                    <a:pt x="3319003" y="842084"/>
                  </a:lnTo>
                  <a:lnTo>
                    <a:pt x="3319003" y="866972"/>
                  </a:lnTo>
                  <a:lnTo>
                    <a:pt x="3297505" y="866972"/>
                  </a:lnTo>
                  <a:lnTo>
                    <a:pt x="3297505" y="24888"/>
                  </a:lnTo>
                  <a:lnTo>
                    <a:pt x="3319003" y="24888"/>
                  </a:lnTo>
                  <a:lnTo>
                    <a:pt x="3319003" y="49964"/>
                  </a:lnTo>
                  <a:lnTo>
                    <a:pt x="21498" y="49964"/>
                  </a:lnTo>
                  <a:close/>
                </a:path>
              </a:pathLst>
            </a:custGeom>
            <a:solidFill>
              <a:srgbClr val="F79646"/>
            </a:solidFill>
          </p:spPr>
          <p:txBody>
            <a:bodyPr/>
            <a:lstStyle/>
            <a:p>
              <a:endParaRPr lang="en-US"/>
            </a:p>
          </p:txBody>
        </p:sp>
        <p:sp>
          <p:nvSpPr>
            <p:cNvPr id="156" name="TextBox 156"/>
            <p:cNvSpPr txBox="1"/>
            <p:nvPr/>
          </p:nvSpPr>
          <p:spPr>
            <a:xfrm>
              <a:off x="0" y="-38100"/>
              <a:ext cx="3340609" cy="930148"/>
            </a:xfrm>
            <a:prstGeom prst="rect">
              <a:avLst/>
            </a:prstGeom>
          </p:spPr>
          <p:txBody>
            <a:bodyPr lIns="50800" tIns="50800" rIns="50800" bIns="50800" rtlCol="0" anchor="ctr"/>
            <a:lstStyle/>
            <a:p>
              <a:pPr algn="ctr">
                <a:lnSpc>
                  <a:spcPts val="2160"/>
                </a:lnSpc>
              </a:pPr>
              <a:r>
                <a:rPr lang="en-US" sz="1800">
                  <a:solidFill>
                    <a:srgbClr val="000000"/>
                  </a:solidFill>
                  <a:latin typeface="Arial"/>
                  <a:ea typeface="Arial"/>
                  <a:cs typeface="Arial"/>
                  <a:sym typeface="Arial"/>
                </a:rPr>
                <a:t>/booking/payment/{id}</a:t>
              </a:r>
            </a:p>
            <a:p>
              <a:pPr algn="ctr">
                <a:lnSpc>
                  <a:spcPts val="2160"/>
                </a:lnSpc>
              </a:pPr>
              <a:endParaRPr lang="en-US" sz="1800">
                <a:solidFill>
                  <a:srgbClr val="000000"/>
                </a:solidFill>
                <a:latin typeface="Arial"/>
                <a:ea typeface="Arial"/>
                <a:cs typeface="Arial"/>
                <a:sym typeface="Arial"/>
              </a:endParaRPr>
            </a:p>
          </p:txBody>
        </p:sp>
      </p:grpSp>
      <p:sp>
        <p:nvSpPr>
          <p:cNvPr id="157" name="AutoShape 71">
            <a:extLst>
              <a:ext uri="{FF2B5EF4-FFF2-40B4-BE49-F238E27FC236}">
                <a16:creationId xmlns:a16="http://schemas.microsoft.com/office/drawing/2014/main" id="{6E4E763C-6B32-5DD4-3623-EBC4D35F641C}"/>
              </a:ext>
            </a:extLst>
          </p:cNvPr>
          <p:cNvSpPr/>
          <p:nvPr/>
        </p:nvSpPr>
        <p:spPr>
          <a:xfrm flipV="1">
            <a:off x="4539530" y="7838598"/>
            <a:ext cx="0" cy="279694"/>
          </a:xfrm>
          <a:prstGeom prst="line">
            <a:avLst/>
          </a:prstGeom>
          <a:ln w="9525" cap="rnd">
            <a:solidFill>
              <a:srgbClr val="4F81BD"/>
            </a:solidFill>
            <a:prstDash val="solid"/>
            <a:headEnd type="none" w="sm" len="sm"/>
            <a:tailEnd type="triangle" w="lg" len="med"/>
          </a:ln>
        </p:spPr>
        <p:txBody>
          <a:bodyPr/>
          <a:lstStyle/>
          <a:p>
            <a:endParaRPr lang="en-US"/>
          </a:p>
        </p:txBody>
      </p:sp>
      <p:sp>
        <p:nvSpPr>
          <p:cNvPr id="158" name="AutoShape 95">
            <a:extLst>
              <a:ext uri="{FF2B5EF4-FFF2-40B4-BE49-F238E27FC236}">
                <a16:creationId xmlns:a16="http://schemas.microsoft.com/office/drawing/2014/main" id="{41D0B65C-540F-9D83-2667-5CE4EE08CF5F}"/>
              </a:ext>
            </a:extLst>
          </p:cNvPr>
          <p:cNvSpPr/>
          <p:nvPr/>
        </p:nvSpPr>
        <p:spPr>
          <a:xfrm flipH="1" flipV="1">
            <a:off x="7215942" y="7825179"/>
            <a:ext cx="1188" cy="284943"/>
          </a:xfrm>
          <a:prstGeom prst="line">
            <a:avLst/>
          </a:prstGeom>
          <a:ln w="9525" cap="rnd">
            <a:solidFill>
              <a:srgbClr val="4F81BD"/>
            </a:solidFill>
            <a:prstDash val="solid"/>
            <a:headEnd type="none" w="sm" len="sm"/>
            <a:tailEnd type="triangle" w="lg" len="med"/>
          </a:ln>
        </p:spPr>
        <p:txBody>
          <a:bodyPr/>
          <a:lstStyle/>
          <a:p>
            <a:endParaRPr lang="en-US"/>
          </a:p>
        </p:txBody>
      </p:sp>
      <p:sp>
        <p:nvSpPr>
          <p:cNvPr id="159" name="AutoShape 124">
            <a:extLst>
              <a:ext uri="{FF2B5EF4-FFF2-40B4-BE49-F238E27FC236}">
                <a16:creationId xmlns:a16="http://schemas.microsoft.com/office/drawing/2014/main" id="{136A3844-71F8-5FB8-EE28-333C8FD7036E}"/>
              </a:ext>
            </a:extLst>
          </p:cNvPr>
          <p:cNvSpPr/>
          <p:nvPr/>
        </p:nvSpPr>
        <p:spPr>
          <a:xfrm flipV="1">
            <a:off x="9923177" y="7432941"/>
            <a:ext cx="11464" cy="695252"/>
          </a:xfrm>
          <a:prstGeom prst="line">
            <a:avLst/>
          </a:prstGeom>
          <a:ln w="9525" cap="rnd">
            <a:solidFill>
              <a:srgbClr val="4F81BD"/>
            </a:solidFill>
            <a:prstDash val="solid"/>
            <a:headEnd type="none" w="sm" len="sm"/>
            <a:tailEnd type="triangle" w="lg" len="med"/>
          </a:ln>
        </p:spPr>
        <p:txBody>
          <a:bodyPr/>
          <a:lstStyle/>
          <a:p>
            <a:endParaRPr lang="en-US"/>
          </a:p>
        </p:txBody>
      </p:sp>
      <p:sp>
        <p:nvSpPr>
          <p:cNvPr id="161" name="AutoShape 152">
            <a:extLst>
              <a:ext uri="{FF2B5EF4-FFF2-40B4-BE49-F238E27FC236}">
                <a16:creationId xmlns:a16="http://schemas.microsoft.com/office/drawing/2014/main" id="{6B9C24E6-8CDA-23DF-E4D8-3CF8D343B5E2}"/>
              </a:ext>
            </a:extLst>
          </p:cNvPr>
          <p:cNvSpPr/>
          <p:nvPr/>
        </p:nvSpPr>
        <p:spPr>
          <a:xfrm flipV="1">
            <a:off x="16287059" y="6754717"/>
            <a:ext cx="0" cy="1335195"/>
          </a:xfrm>
          <a:prstGeom prst="line">
            <a:avLst/>
          </a:prstGeom>
          <a:ln w="9525" cap="rnd">
            <a:solidFill>
              <a:srgbClr val="4F81BD"/>
            </a:solidFill>
            <a:prstDash val="solid"/>
            <a:headEnd type="none" w="sm" len="sm"/>
            <a:tailEnd type="triangle" w="lg" len="med"/>
          </a:ln>
        </p:spPr>
        <p:txBody>
          <a:bodyPr/>
          <a:lstStyle/>
          <a:p>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167160" y="0"/>
            <a:ext cx="3120840" cy="4902480"/>
          </a:xfrm>
          <a:custGeom>
            <a:avLst/>
            <a:gdLst/>
            <a:ahLst/>
            <a:cxnLst/>
            <a:rect l="l" t="t" r="r" b="b"/>
            <a:pathLst>
              <a:path w="3120840" h="4902480">
                <a:moveTo>
                  <a:pt x="0" y="0"/>
                </a:moveTo>
                <a:lnTo>
                  <a:pt x="3120840" y="0"/>
                </a:lnTo>
                <a:lnTo>
                  <a:pt x="3120840" y="4902480"/>
                </a:lnTo>
                <a:lnTo>
                  <a:pt x="0" y="490248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US"/>
          </a:p>
        </p:txBody>
      </p:sp>
      <p:sp>
        <p:nvSpPr>
          <p:cNvPr id="3" name="Freeform 3"/>
          <p:cNvSpPr/>
          <p:nvPr/>
        </p:nvSpPr>
        <p:spPr>
          <a:xfrm>
            <a:off x="5698800" y="0"/>
            <a:ext cx="7451640" cy="1475280"/>
          </a:xfrm>
          <a:custGeom>
            <a:avLst/>
            <a:gdLst/>
            <a:ahLst/>
            <a:cxnLst/>
            <a:rect l="l" t="t" r="r" b="b"/>
            <a:pathLst>
              <a:path w="7451640" h="1475280">
                <a:moveTo>
                  <a:pt x="0" y="0"/>
                </a:moveTo>
                <a:lnTo>
                  <a:pt x="7451640" y="0"/>
                </a:lnTo>
                <a:lnTo>
                  <a:pt x="7451640" y="1475280"/>
                </a:lnTo>
                <a:lnTo>
                  <a:pt x="0" y="147528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grpSp>
        <p:nvGrpSpPr>
          <p:cNvPr id="4" name="Group 4"/>
          <p:cNvGrpSpPr/>
          <p:nvPr/>
        </p:nvGrpSpPr>
        <p:grpSpPr>
          <a:xfrm>
            <a:off x="622080" y="9258480"/>
            <a:ext cx="5002920" cy="1028520"/>
            <a:chOff x="0" y="0"/>
            <a:chExt cx="6670560" cy="1371360"/>
          </a:xfrm>
        </p:grpSpPr>
        <p:sp>
          <p:nvSpPr>
            <p:cNvPr id="5" name="Freeform 5"/>
            <p:cNvSpPr/>
            <p:nvPr/>
          </p:nvSpPr>
          <p:spPr>
            <a:xfrm>
              <a:off x="0" y="0"/>
              <a:ext cx="6670040" cy="1371346"/>
            </a:xfrm>
            <a:custGeom>
              <a:avLst/>
              <a:gdLst/>
              <a:ahLst/>
              <a:cxnLst/>
              <a:rect l="l" t="t" r="r" b="b"/>
              <a:pathLst>
                <a:path w="6670040" h="1371346">
                  <a:moveTo>
                    <a:pt x="6670040" y="1371346"/>
                  </a:moveTo>
                  <a:lnTo>
                    <a:pt x="0" y="1371346"/>
                  </a:lnTo>
                  <a:lnTo>
                    <a:pt x="797941" y="0"/>
                  </a:lnTo>
                  <a:lnTo>
                    <a:pt x="5872099" y="0"/>
                  </a:lnTo>
                  <a:lnTo>
                    <a:pt x="6670040" y="1371346"/>
                  </a:lnTo>
                  <a:close/>
                </a:path>
              </a:pathLst>
            </a:custGeom>
            <a:solidFill>
              <a:srgbClr val="173BB5"/>
            </a:solidFill>
          </p:spPr>
          <p:txBody>
            <a:bodyPr/>
            <a:lstStyle/>
            <a:p>
              <a:endParaRPr lang="en-US"/>
            </a:p>
          </p:txBody>
        </p:sp>
      </p:grpSp>
      <p:sp>
        <p:nvSpPr>
          <p:cNvPr id="6" name="Freeform 6"/>
          <p:cNvSpPr/>
          <p:nvPr/>
        </p:nvSpPr>
        <p:spPr>
          <a:xfrm>
            <a:off x="3450066" y="1722174"/>
            <a:ext cx="10298206" cy="7938804"/>
          </a:xfrm>
          <a:custGeom>
            <a:avLst/>
            <a:gdLst/>
            <a:ahLst/>
            <a:cxnLst/>
            <a:rect l="l" t="t" r="r" b="b"/>
            <a:pathLst>
              <a:path w="10298206" h="7938804">
                <a:moveTo>
                  <a:pt x="0" y="0"/>
                </a:moveTo>
                <a:lnTo>
                  <a:pt x="10298206" y="0"/>
                </a:lnTo>
                <a:lnTo>
                  <a:pt x="10298206" y="7938804"/>
                </a:lnTo>
                <a:lnTo>
                  <a:pt x="0" y="7938804"/>
                </a:lnTo>
                <a:lnTo>
                  <a:pt x="0" y="0"/>
                </a:lnTo>
                <a:close/>
              </a:path>
            </a:pathLst>
          </a:custGeom>
          <a:blipFill>
            <a:blip r:embed="rId6"/>
            <a:stretch>
              <a:fillRect r="-801"/>
            </a:stretch>
          </a:blipFill>
        </p:spPr>
        <p:txBody>
          <a:bodyPr/>
          <a:lstStyle/>
          <a:p>
            <a:endParaRPr lang="en-US"/>
          </a:p>
        </p:txBody>
      </p:sp>
      <p:sp>
        <p:nvSpPr>
          <p:cNvPr id="7" name="TextBox 7"/>
          <p:cNvSpPr txBox="1"/>
          <p:nvPr/>
        </p:nvSpPr>
        <p:spPr>
          <a:xfrm>
            <a:off x="2406600" y="4287600"/>
            <a:ext cx="2347200" cy="2622600"/>
          </a:xfrm>
          <a:prstGeom prst="rect">
            <a:avLst/>
          </a:prstGeom>
        </p:spPr>
        <p:txBody>
          <a:bodyPr lIns="0" tIns="0" rIns="0" bIns="0" rtlCol="0" anchor="t">
            <a:spAutoFit/>
          </a:bodyPr>
          <a:lstStyle/>
          <a:p>
            <a:pPr algn="ctr">
              <a:lnSpc>
                <a:spcPts val="2400"/>
              </a:lnSpc>
            </a:pPr>
            <a:r>
              <a:rPr lang="en-US" sz="2000" b="1" spc="-1">
                <a:solidFill>
                  <a:srgbClr val="FFFFFE"/>
                </a:solidFill>
                <a:latin typeface="Tahoma Bold"/>
                <a:ea typeface="Tahoma Bold"/>
                <a:cs typeface="Tahoma Bold"/>
                <a:sym typeface="Tahoma Bold"/>
              </a:rPr>
              <a:t>B A S I C</a:t>
            </a:r>
          </a:p>
          <a:p>
            <a:pPr algn="ctr">
              <a:lnSpc>
                <a:spcPts val="8400"/>
              </a:lnSpc>
            </a:pPr>
            <a:r>
              <a:rPr lang="en-US" sz="7000" b="1" spc="-1">
                <a:solidFill>
                  <a:srgbClr val="FFFFFE"/>
                </a:solidFill>
                <a:latin typeface="Tahoma Bold"/>
                <a:ea typeface="Tahoma Bold"/>
                <a:cs typeface="Tahoma Bold"/>
                <a:sym typeface="Tahoma Bold"/>
              </a:rPr>
              <a:t>$490</a:t>
            </a:r>
          </a:p>
        </p:txBody>
      </p:sp>
      <p:sp>
        <p:nvSpPr>
          <p:cNvPr id="8" name="TextBox 8"/>
          <p:cNvSpPr txBox="1"/>
          <p:nvPr/>
        </p:nvSpPr>
        <p:spPr>
          <a:xfrm>
            <a:off x="1812795" y="563672"/>
            <a:ext cx="7220002" cy="834807"/>
          </a:xfrm>
          <a:prstGeom prst="rect">
            <a:avLst/>
          </a:prstGeom>
        </p:spPr>
        <p:txBody>
          <a:bodyPr lIns="0" tIns="0" rIns="0" bIns="0" rtlCol="0" anchor="t">
            <a:spAutoFit/>
          </a:bodyPr>
          <a:lstStyle/>
          <a:p>
            <a:pPr algn="l">
              <a:lnSpc>
                <a:spcPts val="5759"/>
              </a:lnSpc>
            </a:pPr>
            <a:r>
              <a:rPr lang="en-US" sz="4800">
                <a:solidFill>
                  <a:srgbClr val="000000"/>
                </a:solidFill>
                <a:latin typeface="Arial"/>
                <a:ea typeface="Arial"/>
                <a:cs typeface="Arial"/>
                <a:sym typeface="Arial"/>
              </a:rPr>
              <a:t>ER Diagram:</a:t>
            </a:r>
          </a:p>
        </p:txBody>
      </p:sp>
      <p:sp>
        <p:nvSpPr>
          <p:cNvPr id="9" name="TextBox 9"/>
          <p:cNvSpPr txBox="1"/>
          <p:nvPr/>
        </p:nvSpPr>
        <p:spPr>
          <a:xfrm>
            <a:off x="17307631" y="9218312"/>
            <a:ext cx="358289" cy="529056"/>
          </a:xfrm>
          <a:prstGeom prst="rect">
            <a:avLst/>
          </a:prstGeom>
        </p:spPr>
        <p:txBody>
          <a:bodyPr wrap="square" lIns="0" tIns="0" rIns="0" bIns="0" rtlCol="0" anchor="t">
            <a:spAutoFit/>
          </a:bodyPr>
          <a:lstStyle/>
          <a:p>
            <a:pPr algn="ctr">
              <a:lnSpc>
                <a:spcPts val="4353"/>
              </a:lnSpc>
              <a:spcBef>
                <a:spcPct val="0"/>
              </a:spcBef>
            </a:pPr>
            <a:r>
              <a:rPr lang="en-US" sz="3627" dirty="0">
                <a:solidFill>
                  <a:srgbClr val="000000"/>
                </a:solidFill>
                <a:latin typeface="Arial"/>
                <a:ea typeface="Arial"/>
                <a:cs typeface="Arial"/>
                <a:sym typeface="Arial"/>
              </a:rPr>
              <a:t>7</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TotalTime>
  <Words>786</Words>
  <Application>Microsoft Macintosh PowerPoint</Application>
  <PresentationFormat>Custom</PresentationFormat>
  <Paragraphs>106</Paragraphs>
  <Slides>13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Calibri</vt:lpstr>
      <vt:lpstr>Tahoma</vt:lpstr>
      <vt:lpstr>Arimo</vt:lpstr>
      <vt:lpstr>Arial</vt:lpstr>
      <vt:lpstr>Times New Roman Bold</vt:lpstr>
      <vt:lpstr>Arimo Bold</vt:lpstr>
      <vt:lpstr>Tahoma Bold</vt:lpstr>
      <vt:lpstr>Arial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Project.pptx</dc:title>
  <cp:lastModifiedBy>Shenoy, Meghana (ELS-BLR)</cp:lastModifiedBy>
  <cp:revision>4</cp:revision>
  <dcterms:created xsi:type="dcterms:W3CDTF">2006-08-16T00:00:00Z</dcterms:created>
  <dcterms:modified xsi:type="dcterms:W3CDTF">2024-09-03T07:13:01Z</dcterms:modified>
  <dc:identifier>DAGPpFPlU84</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549ac42a-3eb4-4074-b885-aea26bd6241e_Enabled">
    <vt:lpwstr>true</vt:lpwstr>
  </property>
  <property fmtid="{D5CDD505-2E9C-101B-9397-08002B2CF9AE}" pid="3" name="MSIP_Label_549ac42a-3eb4-4074-b885-aea26bd6241e_SetDate">
    <vt:lpwstr>2024-09-03T06:27:50Z</vt:lpwstr>
  </property>
  <property fmtid="{D5CDD505-2E9C-101B-9397-08002B2CF9AE}" pid="4" name="MSIP_Label_549ac42a-3eb4-4074-b885-aea26bd6241e_Method">
    <vt:lpwstr>Standard</vt:lpwstr>
  </property>
  <property fmtid="{D5CDD505-2E9C-101B-9397-08002B2CF9AE}" pid="5" name="MSIP_Label_549ac42a-3eb4-4074-b885-aea26bd6241e_Name">
    <vt:lpwstr>General Business</vt:lpwstr>
  </property>
  <property fmtid="{D5CDD505-2E9C-101B-9397-08002B2CF9AE}" pid="6" name="MSIP_Label_549ac42a-3eb4-4074-b885-aea26bd6241e_SiteId">
    <vt:lpwstr>9274ee3f-9425-4109-a27f-9fb15c10675d</vt:lpwstr>
  </property>
  <property fmtid="{D5CDD505-2E9C-101B-9397-08002B2CF9AE}" pid="7" name="MSIP_Label_549ac42a-3eb4-4074-b885-aea26bd6241e_ActionId">
    <vt:lpwstr>b8e5ebcb-bacc-4a04-a41f-a69e936886d0</vt:lpwstr>
  </property>
  <property fmtid="{D5CDD505-2E9C-101B-9397-08002B2CF9AE}" pid="8" name="MSIP_Label_549ac42a-3eb4-4074-b885-aea26bd6241e_ContentBits">
    <vt:lpwstr>0</vt:lpwstr>
  </property>
</Properties>
</file>

<file path=docProps/thumbnail.jpeg>
</file>